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01" r:id="rId4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BEA2A6F-F394-4979-852A-22235BBDB222}" type="datetimeFigureOut">
              <a:rPr lang="fa-IR" smtClean="0"/>
              <a:t>02/04/1437</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37EBD22-FA30-42DF-BA71-06A909222B92}" type="slidenum">
              <a:rPr lang="fa-IR" smtClean="0"/>
              <a:t>‹#›</a:t>
            </a:fld>
            <a:endParaRPr lang="fa-IR"/>
          </a:p>
        </p:txBody>
      </p:sp>
    </p:spTree>
    <p:extLst>
      <p:ext uri="{BB962C8B-B14F-4D97-AF65-F5344CB8AC3E}">
        <p14:creationId xmlns:p14="http://schemas.microsoft.com/office/powerpoint/2010/main" val="41918198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37EBD22-FA30-42DF-BA71-06A909222B92}" type="slidenum">
              <a:rPr lang="fa-IR" smtClean="0"/>
              <a:t>1</a:t>
            </a:fld>
            <a:endParaRPr lang="fa-IR"/>
          </a:p>
        </p:txBody>
      </p:sp>
    </p:spTree>
    <p:extLst>
      <p:ext uri="{BB962C8B-B14F-4D97-AF65-F5344CB8AC3E}">
        <p14:creationId xmlns:p14="http://schemas.microsoft.com/office/powerpoint/2010/main" val="138469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838C19-5283-4956-B879-FA5233BA4BB7}"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148651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E1153-DF87-45C7-8AC9-5580F80DA552}" type="datetime8">
              <a:rPr lang="fa-IR" smtClean="0"/>
              <a:t>نوامبر 16،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214334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ED19A-E909-494C-BF6B-528AFFF84ADD}"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315304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7B63A-B7AD-43F4-8716-65FFFBDFF60E}"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881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461F8-D321-4A65-857B-BA23B4AACDB8}"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134098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7E7180-273E-4916-8A00-3EBFDF29AFED}" type="datetime8">
              <a:rPr lang="fa-IR" smtClean="0"/>
              <a:t>نوامبر 16، 15</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241879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976DB6-4F85-4416-A874-6D37664FCEF7}" type="datetime8">
              <a:rPr lang="fa-IR" smtClean="0"/>
              <a:t>نوامبر 16، 15</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86315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82BD32-C89E-44A3-9D48-26B131711330}"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110483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9A3B1-3E29-4B50-84CD-51F108ABEBD0}"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136991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C1E9C8-8332-4B62-9A0D-44AACDA87207}"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109790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7A5C4-67BA-4812-82F3-95AEEE746036}" type="datetime8">
              <a:rPr lang="fa-IR" smtClean="0"/>
              <a:t>نوامبر 16،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239898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AA81AD-FAB2-4A97-BA5C-2B5FEB2CACAD}" type="datetime8">
              <a:rPr lang="fa-IR" smtClean="0"/>
              <a:t>نوامبر 16،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133217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6C5BCA-2349-41F1-8251-AC97EF0A5F01}" type="datetime8">
              <a:rPr lang="fa-IR" smtClean="0"/>
              <a:t>نوامبر 16، 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413841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9C1CD4D-C4F2-4FC2-83CE-530AEEA8AFD2}" type="datetime8">
              <a:rPr lang="fa-IR" smtClean="0"/>
              <a:t>نوامبر 16، 15</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357810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DC160D-261F-4BB9-885E-9848C740CE41}" type="datetime8">
              <a:rPr lang="fa-IR" smtClean="0"/>
              <a:t>نوامبر 16، 15</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70590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3EBA9FF-0325-44A1-9A7C-F0686085048E}" type="datetime8">
              <a:rPr lang="fa-IR" smtClean="0"/>
              <a:t>نوامبر 16، 15</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335825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7198A-00A0-4DC5-A0A2-DDF48E6B7880}" type="datetime8">
              <a:rPr lang="fa-IR" smtClean="0"/>
              <a:t>نوامبر 16،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F4CD351-6A8F-497C-92E2-2A156947B4E9}" type="slidenum">
              <a:rPr lang="fa-IR" smtClean="0"/>
              <a:t>‹#›</a:t>
            </a:fld>
            <a:endParaRPr lang="fa-IR"/>
          </a:p>
        </p:txBody>
      </p:sp>
    </p:spTree>
    <p:extLst>
      <p:ext uri="{BB962C8B-B14F-4D97-AF65-F5344CB8AC3E}">
        <p14:creationId xmlns:p14="http://schemas.microsoft.com/office/powerpoint/2010/main" val="64800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A47A70-184C-4B8E-8F2C-328DD911A9BF}" type="datetime8">
              <a:rPr lang="fa-IR" smtClean="0"/>
              <a:t>نوامبر 16، 15</a:t>
            </a:fld>
            <a:endParaRPr lang="fa-I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F4CD351-6A8F-497C-92E2-2A156947B4E9}" type="slidenum">
              <a:rPr lang="fa-IR" smtClean="0"/>
              <a:t>‹#›</a:t>
            </a:fld>
            <a:endParaRPr lang="fa-IR"/>
          </a:p>
        </p:txBody>
      </p:sp>
    </p:spTree>
    <p:extLst>
      <p:ext uri="{BB962C8B-B14F-4D97-AF65-F5344CB8AC3E}">
        <p14:creationId xmlns:p14="http://schemas.microsoft.com/office/powerpoint/2010/main" val="385737824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www.namadmarketing.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8781" y="175234"/>
            <a:ext cx="4181822" cy="1068949"/>
          </a:xfrm>
          <a:prstGeom prst="rect">
            <a:avLst/>
          </a:prstGeom>
        </p:spPr>
      </p:pic>
      <p:sp>
        <p:nvSpPr>
          <p:cNvPr id="3" name="Subtitle 2"/>
          <p:cNvSpPr>
            <a:spLocks noGrp="1"/>
          </p:cNvSpPr>
          <p:nvPr>
            <p:ph type="subTitle" idx="1"/>
          </p:nvPr>
        </p:nvSpPr>
        <p:spPr>
          <a:xfrm>
            <a:off x="866442" y="1633928"/>
            <a:ext cx="7378148" cy="4736892"/>
          </a:xfrm>
        </p:spPr>
        <p:txBody>
          <a:bodyPr>
            <a:normAutofit lnSpcReduction="10000"/>
          </a:bodyPr>
          <a:lstStyle/>
          <a:p>
            <a:pPr algn="ctr"/>
            <a:r>
              <a:rPr lang="fa-IR" sz="2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موضوع ارائه: </a:t>
            </a:r>
            <a:endParaRPr lang="fa-IR" sz="24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endParaRPr>
          </a:p>
          <a:p>
            <a:pPr algn="ctr"/>
            <a:r>
              <a:rPr lang="fa-IR" sz="24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بـازاریـابی </a:t>
            </a:r>
            <a:r>
              <a:rPr lang="fa-IR" sz="2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موتورهای جستجو برای کسب و کارهای </a:t>
            </a:r>
            <a:r>
              <a:rPr lang="fa-IR" sz="24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کوچک</a:t>
            </a:r>
          </a:p>
          <a:p>
            <a:pPr algn="ctr"/>
            <a:endParaRPr lang="fa-IR" dirty="0" smtClean="0">
              <a:solidFill>
                <a:schemeClr val="tx1"/>
              </a:solidFill>
            </a:endParaRPr>
          </a:p>
          <a:p>
            <a:pPr algn="ctr"/>
            <a:r>
              <a:rPr lang="fa-IR" sz="2400" dirty="0" smtClean="0">
                <a:solidFill>
                  <a:schemeClr val="tx1"/>
                </a:solidFill>
              </a:rPr>
              <a:t>دانشگاه جامع علمی کاربردی</a:t>
            </a:r>
          </a:p>
          <a:p>
            <a:pPr algn="ctr"/>
            <a:r>
              <a:rPr lang="fa-IR" sz="2400" dirty="0" smtClean="0">
                <a:solidFill>
                  <a:schemeClr val="tx1"/>
                </a:solidFill>
              </a:rPr>
              <a:t>نام درس: پیاده سازی مدلهای تجارت الکترونیکی</a:t>
            </a:r>
          </a:p>
          <a:p>
            <a:pPr algn="ctr"/>
            <a:r>
              <a:rPr lang="fa-IR" sz="2400" dirty="0" smtClean="0">
                <a:solidFill>
                  <a:schemeClr val="tx1"/>
                </a:solidFill>
              </a:rPr>
              <a:t>زیر نظر استاد محترم: سرکارخانم عبدالله زاده</a:t>
            </a:r>
          </a:p>
          <a:p>
            <a:pPr algn="ctr"/>
            <a:r>
              <a:rPr lang="fa-IR" sz="2400" dirty="0" smtClean="0">
                <a:solidFill>
                  <a:schemeClr val="tx1"/>
                </a:solidFill>
              </a:rPr>
              <a:t>تهیه کننده</a:t>
            </a:r>
            <a:r>
              <a:rPr lang="fa-IR" sz="2400" dirty="0" smtClean="0">
                <a:solidFill>
                  <a:schemeClr val="tx1"/>
                </a:solidFill>
              </a:rPr>
              <a:t>:</a:t>
            </a:r>
          </a:p>
          <a:p>
            <a:pPr algn="ctr"/>
            <a:r>
              <a:rPr lang="fa-IR" sz="2400" dirty="0" smtClean="0">
                <a:solidFill>
                  <a:schemeClr val="tx1"/>
                </a:solidFill>
              </a:rPr>
              <a:t> </a:t>
            </a:r>
            <a:r>
              <a:rPr lang="fa-IR" sz="2400" dirty="0" smtClean="0">
                <a:solidFill>
                  <a:schemeClr val="tx1"/>
                </a:solidFill>
              </a:rPr>
              <a:t>جواد جوادی </a:t>
            </a:r>
            <a:r>
              <a:rPr lang="fa-IR" sz="2400" dirty="0" smtClean="0">
                <a:solidFill>
                  <a:schemeClr val="tx1"/>
                </a:solidFill>
              </a:rPr>
              <a:t>مقدم</a:t>
            </a:r>
          </a:p>
          <a:p>
            <a:pPr algn="ctr"/>
            <a:r>
              <a:rPr lang="fa-IR" sz="2400" dirty="0" smtClean="0">
                <a:solidFill>
                  <a:schemeClr val="tx1"/>
                </a:solidFill>
              </a:rPr>
              <a:t>مرتضی نداف</a:t>
            </a:r>
            <a:endParaRPr lang="fa-IR" sz="2400" dirty="0" smtClean="0">
              <a:solidFill>
                <a:schemeClr val="tx1"/>
              </a:solidFill>
            </a:endParaRPr>
          </a:p>
          <a:p>
            <a:pPr algn="ctr"/>
            <a:r>
              <a:rPr lang="fa-IR" sz="2400" dirty="0" smtClean="0">
                <a:solidFill>
                  <a:schemeClr val="tx1"/>
                </a:solidFill>
              </a:rPr>
              <a:t>آبان ماه 94</a:t>
            </a:r>
            <a:endParaRPr lang="fa-IR" sz="2400" dirty="0">
              <a:solidFill>
                <a:schemeClr val="tx1"/>
              </a:solidFill>
            </a:endParaRPr>
          </a:p>
        </p:txBody>
      </p:sp>
      <p:sp>
        <p:nvSpPr>
          <p:cNvPr id="5" name="Slide Number Placeholder 4"/>
          <p:cNvSpPr>
            <a:spLocks noGrp="1"/>
          </p:cNvSpPr>
          <p:nvPr>
            <p:ph type="sldNum" sz="quarter" idx="12"/>
          </p:nvPr>
        </p:nvSpPr>
        <p:spPr/>
        <p:txBody>
          <a:bodyPr/>
          <a:lstStyle/>
          <a:p>
            <a:fld id="{2F4CD351-6A8F-497C-92E2-2A156947B4E9}" type="slidenum">
              <a:rPr lang="fa-IR" smtClean="0"/>
              <a:t>1</a:t>
            </a:fld>
            <a:endParaRPr lang="fa-IR"/>
          </a:p>
        </p:txBody>
      </p:sp>
    </p:spTree>
    <p:extLst>
      <p:ext uri="{BB962C8B-B14F-4D97-AF65-F5344CB8AC3E}">
        <p14:creationId xmlns:p14="http://schemas.microsoft.com/office/powerpoint/2010/main" val="1484677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p:spPr>
      </p:pic>
      <p:sp>
        <p:nvSpPr>
          <p:cNvPr id="5" name="Slide Number Placeholder 4"/>
          <p:cNvSpPr>
            <a:spLocks noGrp="1"/>
          </p:cNvSpPr>
          <p:nvPr>
            <p:ph type="sldNum" sz="quarter" idx="12"/>
          </p:nvPr>
        </p:nvSpPr>
        <p:spPr/>
        <p:txBody>
          <a:bodyPr/>
          <a:lstStyle/>
          <a:p>
            <a:fld id="{2F4CD351-6A8F-497C-92E2-2A156947B4E9}" type="slidenum">
              <a:rPr lang="fa-IR" smtClean="0"/>
              <a:t>10</a:t>
            </a:fld>
            <a:endParaRPr lang="fa-IR"/>
          </a:p>
        </p:txBody>
      </p:sp>
    </p:spTree>
    <p:extLst>
      <p:ext uri="{BB962C8B-B14F-4D97-AF65-F5344CB8AC3E}">
        <p14:creationId xmlns:p14="http://schemas.microsoft.com/office/powerpoint/2010/main" val="4292855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24" y="137924"/>
            <a:ext cx="2987431" cy="22605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719528" y="2126083"/>
            <a:ext cx="7622499" cy="4154984"/>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چگونه مخاطبان خود را بشناسیم</a:t>
            </a:r>
            <a:r>
              <a:rPr lang="fa-IR" sz="2400" dirty="0" smtClean="0">
                <a:solidFill>
                  <a:schemeClr val="accent1">
                    <a:lumMod val="60000"/>
                    <a:lumOff val="40000"/>
                  </a:schemeClr>
                </a:solidFill>
                <a:cs typeface="B Titr" panose="00000700000000000000" pitchFamily="2" charset="-78"/>
              </a:rPr>
              <a:t>؟</a:t>
            </a:r>
          </a:p>
          <a:p>
            <a:endParaRPr lang="fa-IR" sz="2000" dirty="0"/>
          </a:p>
          <a:p>
            <a:r>
              <a:rPr lang="fa-IR" sz="2000" dirty="0"/>
              <a:t>قبل از این که هر کار دیگری انجام دهید، قبل از این که بررسی کلمات کلیدی را انجام دهید، </a:t>
            </a:r>
            <a:r>
              <a:rPr lang="fa-IR" sz="2000" dirty="0" smtClean="0"/>
              <a:t>قبل از </a:t>
            </a:r>
            <a:r>
              <a:rPr lang="fa-IR" sz="2000" dirty="0"/>
              <a:t>این که یک برنامه تبلیغات بنویسید، قبل از این که کمپین تبلیغات کلیکی </a:t>
            </a:r>
            <a:r>
              <a:rPr lang="fa-IR" sz="2000" dirty="0" smtClean="0"/>
              <a:t>گوگل (</a:t>
            </a:r>
            <a:r>
              <a:rPr lang="en-US" sz="2000" dirty="0" err="1" smtClean="0"/>
              <a:t>ppc</a:t>
            </a:r>
            <a:r>
              <a:rPr lang="fa-IR" sz="2000" dirty="0" smtClean="0"/>
              <a:t>)خود را راه اندازی کنید، و یا صفحه فرود</a:t>
            </a:r>
            <a:r>
              <a:rPr lang="en-US" sz="2000" dirty="0" smtClean="0"/>
              <a:t> </a:t>
            </a:r>
            <a:r>
              <a:rPr lang="en-US" sz="2000" dirty="0"/>
              <a:t>(</a:t>
            </a:r>
            <a:r>
              <a:rPr lang="en-US" sz="2000" dirty="0" smtClean="0"/>
              <a:t>landing page)</a:t>
            </a:r>
            <a:r>
              <a:rPr lang="fa-IR" sz="2000" dirty="0" smtClean="0"/>
              <a:t> خود را بسازید باید </a:t>
            </a:r>
            <a:r>
              <a:rPr lang="fa-IR" sz="2000" dirty="0"/>
              <a:t>مخاطب خود را </a:t>
            </a:r>
            <a:r>
              <a:rPr lang="fa-IR" sz="2000" dirty="0" smtClean="0"/>
              <a:t>بشناسید.</a:t>
            </a:r>
          </a:p>
          <a:p>
            <a:r>
              <a:rPr lang="fa-IR" sz="2000" dirty="0" smtClean="0"/>
              <a:t>ما </a:t>
            </a:r>
            <a:r>
              <a:rPr lang="fa-IR" sz="2000" dirty="0"/>
              <a:t>در مورد مخاطبان عمومی مثل زنان </a:t>
            </a:r>
            <a:r>
              <a:rPr lang="fa-IR" sz="2000" dirty="0" smtClean="0"/>
              <a:t>20 تا 40 ساله یا مدیران بازاریابی شرکتهای رو به رشد صحبت </a:t>
            </a:r>
            <a:r>
              <a:rPr lang="fa-IR" sz="2000" dirty="0"/>
              <a:t>نمی کنیم. زمانی که در مورد مخاطبان صحبت می کنیم در واقع در مورد شخصیت حرف می زنیم. از این پس شما باید در مورد ویژگی های شخصیتی مخاطبان تان فکر کنید. ما در مورد شخصیت های خاصی صحبت می کنیم. کسانی که ویژگی های شخصیتی، اهداف، رویاها، ترس ها، ارزش ها و دیدگاه های </a:t>
            </a:r>
            <a:r>
              <a:rPr lang="fa-IR" sz="2000" dirty="0" smtClean="0"/>
              <a:t>مشخصی دارند.ما </a:t>
            </a:r>
            <a:r>
              <a:rPr lang="fa-IR" sz="2000" dirty="0"/>
              <a:t>به دورانی رسیده ایم که ثروت در بازارهای گوشه </a:t>
            </a:r>
            <a:r>
              <a:rPr lang="fa-IR" sz="2000" dirty="0" smtClean="0"/>
              <a:t>(</a:t>
            </a:r>
            <a:r>
              <a:rPr lang="en-US" sz="2000" dirty="0" smtClean="0"/>
              <a:t>Niche Market</a:t>
            </a:r>
            <a:r>
              <a:rPr lang="fa-IR" sz="2000" dirty="0" smtClean="0"/>
              <a:t>)یا تخصصی است و </a:t>
            </a:r>
            <a:r>
              <a:rPr lang="fa-IR" sz="2000" dirty="0"/>
              <a:t>تعداد نامحدودی بازار گوشه وجود دارد</a:t>
            </a:r>
            <a:r>
              <a:rPr lang="fa-IR" sz="2000" dirty="0" smtClean="0"/>
              <a:t>.</a:t>
            </a:r>
            <a:endParaRPr lang="fa-IR" sz="2000" dirty="0"/>
          </a:p>
        </p:txBody>
      </p:sp>
      <p:sp>
        <p:nvSpPr>
          <p:cNvPr id="3" name="Slide Number Placeholder 2"/>
          <p:cNvSpPr>
            <a:spLocks noGrp="1"/>
          </p:cNvSpPr>
          <p:nvPr>
            <p:ph type="sldNum" sz="quarter" idx="12"/>
          </p:nvPr>
        </p:nvSpPr>
        <p:spPr/>
        <p:txBody>
          <a:bodyPr/>
          <a:lstStyle/>
          <a:p>
            <a:fld id="{2F4CD351-6A8F-497C-92E2-2A156947B4E9}" type="slidenum">
              <a:rPr lang="fa-IR" smtClean="0"/>
              <a:t>11</a:t>
            </a:fld>
            <a:endParaRPr lang="fa-IR"/>
          </a:p>
        </p:txBody>
      </p:sp>
    </p:spTree>
    <p:extLst>
      <p:ext uri="{BB962C8B-B14F-4D97-AF65-F5344CB8AC3E}">
        <p14:creationId xmlns:p14="http://schemas.microsoft.com/office/powerpoint/2010/main" val="293891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902" y="104053"/>
            <a:ext cx="7055380" cy="1400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14990" y="1526476"/>
            <a:ext cx="8916516" cy="4770537"/>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استفاده از شخصیت </a:t>
            </a:r>
            <a:r>
              <a:rPr lang="fa-IR" sz="2400" dirty="0" smtClean="0">
                <a:solidFill>
                  <a:schemeClr val="accent1">
                    <a:lumMod val="60000"/>
                    <a:lumOff val="40000"/>
                  </a:schemeClr>
                </a:solidFill>
                <a:cs typeface="B Titr" panose="00000700000000000000" pitchFamily="2" charset="-78"/>
              </a:rPr>
              <a:t>ها</a:t>
            </a:r>
          </a:p>
          <a:p>
            <a:endParaRPr lang="fa-IR" sz="2000" dirty="0"/>
          </a:p>
          <a:p>
            <a:r>
              <a:rPr lang="fa-IR" sz="2000" dirty="0"/>
              <a:t>چرا باید از شخصیت ها استفاده کنیم؟ چرا نباید دیگر به بازدیدکنندگان فکر کنیم؟ تغییر نگرش دشوار است.</a:t>
            </a:r>
          </a:p>
          <a:p>
            <a:r>
              <a:rPr lang="fa-IR" sz="2000" dirty="0"/>
              <a:t>بخش بندی بر اساس بازدیدکننده بسیار آسان است. به عبارت دیگر تحلیل افراد بسیار دشوار است. شما در مورد افرادی که از سایت شما بازدید می کنند چه می دانید؟ به چه گروهی از جامعه تعلق دارند؟ چگونه می توانید محتوایی مناسب نیازهایشان تولید کنید؟ اینجاست که شناخت شخصیت ها به کمک شما می آید!</a:t>
            </a:r>
          </a:p>
          <a:p>
            <a:r>
              <a:rPr lang="fa-IR" sz="2000" dirty="0">
                <a:solidFill>
                  <a:schemeClr val="accent1">
                    <a:lumMod val="60000"/>
                    <a:lumOff val="40000"/>
                  </a:schemeClr>
                </a:solidFill>
              </a:rPr>
              <a:t>تعریف پرسنا یا شخصیت چیست؟</a:t>
            </a:r>
          </a:p>
          <a:p>
            <a:r>
              <a:rPr lang="fa-IR" sz="2000" dirty="0">
                <a:solidFill>
                  <a:schemeClr val="accent5">
                    <a:lumMod val="75000"/>
                  </a:schemeClr>
                </a:solidFill>
              </a:rPr>
              <a:t>پرسنا طرح یا الگوی اصلی است که اهداف مختلف را توصیف می کند، الگوی رفتاری بین افراد را بررسی می </a:t>
            </a:r>
            <a:r>
              <a:rPr lang="fa-IR" sz="2000" dirty="0" smtClean="0">
                <a:solidFill>
                  <a:schemeClr val="accent5">
                    <a:lumMod val="75000"/>
                  </a:schemeClr>
                </a:solidFill>
              </a:rPr>
              <a:t>کند.</a:t>
            </a:r>
            <a:endParaRPr lang="fa-IR" sz="2000" dirty="0">
              <a:solidFill>
                <a:schemeClr val="accent5">
                  <a:lumMod val="75000"/>
                </a:schemeClr>
              </a:solidFill>
            </a:endParaRPr>
          </a:p>
          <a:p>
            <a:r>
              <a:rPr lang="fa-IR" sz="2000" dirty="0" smtClean="0"/>
              <a:t>(کیم گودوین)</a:t>
            </a:r>
            <a:endParaRPr lang="fa-IR" sz="2000" dirty="0"/>
          </a:p>
          <a:p>
            <a:r>
              <a:rPr lang="fa-IR" sz="2000" dirty="0"/>
              <a:t>تعداد میانگین تیپ شخصیتی 3 تا 5 است. تیپ شخصیتی نماینده آماری یا دموگرافیک کاربران نیست.</a:t>
            </a:r>
          </a:p>
          <a:p>
            <a:r>
              <a:rPr lang="fa-IR" sz="2000" dirty="0">
                <a:solidFill>
                  <a:schemeClr val="accent1">
                    <a:lumMod val="60000"/>
                    <a:lumOff val="40000"/>
                  </a:schemeClr>
                </a:solidFill>
              </a:rPr>
              <a:t>چگونه پرسنا یا تیپ شخصیتی خلق کنیم؟</a:t>
            </a:r>
          </a:p>
          <a:p>
            <a:r>
              <a:rPr lang="fa-IR" sz="2000" dirty="0"/>
              <a:t>این کار پیچیده و زمان بر است. اما برای شما وجه تمایزی ایجاد می کند. رمز این کار شناخت متغیرهای رفتاری و ارتباط آن ها به اهداف و انگیزه هاست. این یک راهنمای خوب برای موفقیت در کسب و کارتان است.</a:t>
            </a:r>
          </a:p>
        </p:txBody>
      </p:sp>
      <p:sp>
        <p:nvSpPr>
          <p:cNvPr id="3" name="Slide Number Placeholder 2"/>
          <p:cNvSpPr>
            <a:spLocks noGrp="1"/>
          </p:cNvSpPr>
          <p:nvPr>
            <p:ph type="sldNum" sz="quarter" idx="12"/>
          </p:nvPr>
        </p:nvSpPr>
        <p:spPr/>
        <p:txBody>
          <a:bodyPr/>
          <a:lstStyle/>
          <a:p>
            <a:fld id="{2F4CD351-6A8F-497C-92E2-2A156947B4E9}" type="slidenum">
              <a:rPr lang="fa-IR" smtClean="0"/>
              <a:t>12</a:t>
            </a:fld>
            <a:endParaRPr lang="fa-IR"/>
          </a:p>
        </p:txBody>
      </p:sp>
    </p:spTree>
    <p:extLst>
      <p:ext uri="{BB962C8B-B14F-4D97-AF65-F5344CB8AC3E}">
        <p14:creationId xmlns:p14="http://schemas.microsoft.com/office/powerpoint/2010/main" val="3863709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334125"/>
            <a:ext cx="7446870" cy="5261547"/>
          </a:xfrm>
        </p:spPr>
        <p:txBody>
          <a:bodyPr>
            <a:normAutofit/>
          </a:bodyPr>
          <a:lstStyle/>
          <a:p>
            <a:pPr marL="0" indent="0">
              <a:buNone/>
            </a:pPr>
            <a:r>
              <a:rPr lang="fa-IR" sz="2400" dirty="0">
                <a:solidFill>
                  <a:schemeClr val="accent1">
                    <a:lumMod val="60000"/>
                    <a:lumOff val="40000"/>
                  </a:schemeClr>
                </a:solidFill>
                <a:cs typeface="B Titr" panose="00000700000000000000" pitchFamily="2" charset="-78"/>
              </a:rPr>
              <a:t>سه مرحله ساخت پرسنا:</a:t>
            </a:r>
          </a:p>
          <a:p>
            <a:r>
              <a:rPr lang="fa-IR" sz="2200" dirty="0">
                <a:solidFill>
                  <a:schemeClr val="accent1">
                    <a:lumMod val="60000"/>
                    <a:lumOff val="40000"/>
                  </a:schemeClr>
                </a:solidFill>
              </a:rPr>
              <a:t>  تحقیق: </a:t>
            </a:r>
            <a:endParaRPr lang="fa-IR" sz="2200" dirty="0" smtClean="0">
              <a:solidFill>
                <a:schemeClr val="accent1">
                  <a:lumMod val="60000"/>
                  <a:lumOff val="40000"/>
                </a:schemeClr>
              </a:solidFill>
            </a:endParaRPr>
          </a:p>
          <a:p>
            <a:pPr marL="0" indent="0">
              <a:buNone/>
            </a:pPr>
            <a:r>
              <a:rPr lang="fa-IR" dirty="0" smtClean="0"/>
              <a:t>اول </a:t>
            </a:r>
            <a:r>
              <a:rPr lang="fa-IR" dirty="0"/>
              <a:t>از همه باید تحقیق خودتان را انجام دهید. باید نقش های اصلی را مشخصی کنید، ایجاد جلسات فوکوس گروپ یا گروه های کانون یا سهامداران، بررسی کردن و آمار گرفتن. شما باید تمامی این اطلاعات را برای ساخت پرسنا داشته باشید.</a:t>
            </a:r>
          </a:p>
          <a:p>
            <a:r>
              <a:rPr lang="fa-IR" dirty="0"/>
              <a:t>  </a:t>
            </a:r>
            <a:r>
              <a:rPr lang="fa-IR" sz="2200" dirty="0">
                <a:solidFill>
                  <a:schemeClr val="accent1">
                    <a:lumMod val="60000"/>
                    <a:lumOff val="40000"/>
                  </a:schemeClr>
                </a:solidFill>
              </a:rPr>
              <a:t>مدل سازی: </a:t>
            </a:r>
            <a:endParaRPr lang="fa-IR" sz="2200" dirty="0" smtClean="0">
              <a:solidFill>
                <a:schemeClr val="accent1">
                  <a:lumMod val="60000"/>
                  <a:lumOff val="40000"/>
                </a:schemeClr>
              </a:solidFill>
            </a:endParaRPr>
          </a:p>
          <a:p>
            <a:pPr marL="0" indent="0">
              <a:buNone/>
            </a:pPr>
            <a:r>
              <a:rPr lang="fa-IR" dirty="0" smtClean="0"/>
              <a:t>حال </a:t>
            </a:r>
            <a:r>
              <a:rPr lang="fa-IR" dirty="0"/>
              <a:t>زمان تحلیل اطلاعات است و باید به نتیجه گیری برسید. باید رفتارها، اهداف و شخصیت ها را شناسایی کنید. شما باید به خلق پرسناها در پس بازدیدها نزدیک شوید.</a:t>
            </a:r>
          </a:p>
          <a:p>
            <a:r>
              <a:rPr lang="fa-IR" sz="2200" dirty="0">
                <a:solidFill>
                  <a:schemeClr val="accent1">
                    <a:lumMod val="60000"/>
                    <a:lumOff val="40000"/>
                  </a:schemeClr>
                </a:solidFill>
              </a:rPr>
              <a:t>  به کار گرفتن: </a:t>
            </a:r>
            <a:endParaRPr lang="fa-IR" sz="2200" dirty="0" smtClean="0">
              <a:solidFill>
                <a:schemeClr val="accent1">
                  <a:lumMod val="60000"/>
                  <a:lumOff val="40000"/>
                </a:schemeClr>
              </a:solidFill>
            </a:endParaRPr>
          </a:p>
          <a:p>
            <a:pPr marL="0" indent="0">
              <a:buNone/>
            </a:pPr>
            <a:r>
              <a:rPr lang="fa-IR" dirty="0" smtClean="0"/>
              <a:t>شما </a:t>
            </a:r>
            <a:r>
              <a:rPr lang="fa-IR" dirty="0"/>
              <a:t>تحقیق خودتان را انجام دادید. اطلاعات را آنالیز کردید، حال زمان عمل است. سناریوی اصلی خود را طراحی کنید. اهداف پرسنا را به  اهداف کسب و کارتان متصل کنید. مشخص کنید که هر پرسنا به چه عواملی برای رسیدن به اهداف شان نیازمند است؟ به طور ویژه شما به یک استراتژی نیاز دارید: چگونه هر پرسنا را جذب کنیم؟</a:t>
            </a:r>
          </a:p>
          <a:p>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13</a:t>
            </a:fld>
            <a:endParaRPr lang="fa-IR"/>
          </a:p>
        </p:txBody>
      </p:sp>
    </p:spTree>
    <p:extLst>
      <p:ext uri="{BB962C8B-B14F-4D97-AF65-F5344CB8AC3E}">
        <p14:creationId xmlns:p14="http://schemas.microsoft.com/office/powerpoint/2010/main" val="130789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2158583"/>
            <a:ext cx="8424472" cy="5411449"/>
          </a:xfrm>
        </p:spPr>
        <p:txBody>
          <a:bodyPr/>
          <a:lstStyle/>
          <a:p>
            <a:pPr marL="0" indent="0">
              <a:buNone/>
            </a:pPr>
            <a:r>
              <a:rPr lang="fa-IR" sz="2400" dirty="0">
                <a:solidFill>
                  <a:schemeClr val="accent1">
                    <a:lumMod val="60000"/>
                    <a:lumOff val="40000"/>
                  </a:schemeClr>
                </a:solidFill>
                <a:cs typeface="B Titr" panose="00000700000000000000" pitchFamily="2" charset="-78"/>
              </a:rPr>
              <a:t>از کجا شروع کنیم؟ </a:t>
            </a:r>
            <a:endParaRPr lang="fa-IR" sz="2400" dirty="0" smtClean="0">
              <a:solidFill>
                <a:schemeClr val="accent1">
                  <a:lumMod val="60000"/>
                  <a:lumOff val="40000"/>
                </a:schemeClr>
              </a:solidFill>
              <a:cs typeface="B Titr" panose="00000700000000000000" pitchFamily="2" charset="-78"/>
            </a:endParaRPr>
          </a:p>
          <a:p>
            <a:pPr marL="0" indent="0">
              <a:buNone/>
            </a:pPr>
            <a:endParaRPr lang="fa-IR" dirty="0" smtClean="0"/>
          </a:p>
          <a:p>
            <a:pPr marL="0" indent="0">
              <a:buNone/>
            </a:pPr>
            <a:r>
              <a:rPr lang="fa-IR" dirty="0" smtClean="0"/>
              <a:t>از </a:t>
            </a:r>
            <a:r>
              <a:rPr lang="fa-IR" dirty="0"/>
              <a:t>مصاحبه با مشتریان و بازدید کنندگان خود آغاز کنید. با تیم خدماتی خود برای آگاهی از علایق مشتریان  صحبت کنید. این یک </a:t>
            </a:r>
            <a:r>
              <a:rPr lang="fa-IR" dirty="0" smtClean="0"/>
              <a:t>«</a:t>
            </a:r>
            <a:r>
              <a:rPr lang="fa-IR" dirty="0"/>
              <a:t>باید</a:t>
            </a:r>
            <a:r>
              <a:rPr lang="fa-IR" dirty="0" smtClean="0"/>
              <a:t>» است </a:t>
            </a:r>
            <a:r>
              <a:rPr lang="fa-IR" dirty="0"/>
              <a:t>و حتما باید انجام شود</a:t>
            </a:r>
            <a:r>
              <a:rPr lang="fa-IR" dirty="0" smtClean="0"/>
              <a:t>!.مشتری </a:t>
            </a:r>
            <a:r>
              <a:rPr lang="fa-IR" dirty="0"/>
              <a:t>خود را بشناسید، چه چیزی می خواهد، می توانید یک بررسی آنلاین انجام دهید. تا دریابید مردم در وبسایت شما به دنبال چه هستند؟ زمانی که این کار انجام شد باید به خوبی مشتری خود را بشناسید و این سوال را از خود بپرسید: آیا وبسایت من برای هر کدام از آن ها بهینه شده </a:t>
            </a:r>
            <a:r>
              <a:rPr lang="fa-IR" dirty="0" smtClean="0"/>
              <a:t>می </a:t>
            </a:r>
            <a:r>
              <a:rPr lang="fa-IR" dirty="0"/>
              <a:t>باشد؟</a:t>
            </a:r>
          </a:p>
        </p:txBody>
      </p:sp>
      <p:sp>
        <p:nvSpPr>
          <p:cNvPr id="4" name="Slide Number Placeholder 3"/>
          <p:cNvSpPr>
            <a:spLocks noGrp="1"/>
          </p:cNvSpPr>
          <p:nvPr>
            <p:ph type="sldNum" sz="quarter" idx="12"/>
          </p:nvPr>
        </p:nvSpPr>
        <p:spPr/>
        <p:txBody>
          <a:bodyPr/>
          <a:lstStyle/>
          <a:p>
            <a:fld id="{2F4CD351-6A8F-497C-92E2-2A156947B4E9}" type="slidenum">
              <a:rPr lang="fa-IR" smtClean="0"/>
              <a:t>14</a:t>
            </a:fld>
            <a:endParaRPr lang="fa-IR"/>
          </a:p>
        </p:txBody>
      </p:sp>
    </p:spTree>
    <p:extLst>
      <p:ext uri="{BB962C8B-B14F-4D97-AF65-F5344CB8AC3E}">
        <p14:creationId xmlns:p14="http://schemas.microsoft.com/office/powerpoint/2010/main" val="57786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p:spPr>
      </p:pic>
      <p:sp>
        <p:nvSpPr>
          <p:cNvPr id="4" name="Slide Number Placeholder 3"/>
          <p:cNvSpPr>
            <a:spLocks noGrp="1"/>
          </p:cNvSpPr>
          <p:nvPr>
            <p:ph type="sldNum" sz="quarter" idx="12"/>
          </p:nvPr>
        </p:nvSpPr>
        <p:spPr/>
        <p:txBody>
          <a:bodyPr/>
          <a:lstStyle/>
          <a:p>
            <a:fld id="{2F4CD351-6A8F-497C-92E2-2A156947B4E9}" type="slidenum">
              <a:rPr lang="fa-IR" smtClean="0"/>
              <a:t>15</a:t>
            </a:fld>
            <a:endParaRPr lang="fa-IR"/>
          </a:p>
        </p:txBody>
      </p:sp>
    </p:spTree>
    <p:extLst>
      <p:ext uri="{BB962C8B-B14F-4D97-AF65-F5344CB8AC3E}">
        <p14:creationId xmlns:p14="http://schemas.microsoft.com/office/powerpoint/2010/main" val="3196076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94" y="154485"/>
            <a:ext cx="2172535" cy="23684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itle 4"/>
          <p:cNvSpPr>
            <a:spLocks noGrp="1"/>
          </p:cNvSpPr>
          <p:nvPr>
            <p:ph type="ctrTitle"/>
          </p:nvPr>
        </p:nvSpPr>
        <p:spPr>
          <a:xfrm>
            <a:off x="581628" y="1723870"/>
            <a:ext cx="8052707" cy="4747402"/>
          </a:xfrm>
        </p:spPr>
        <p:txBody>
          <a:bodyPr/>
          <a:lstStyle/>
          <a:p>
            <a:pPr algn="r"/>
            <a:r>
              <a:rPr lang="fa-IR" sz="2400" dirty="0" smtClean="0">
                <a:solidFill>
                  <a:schemeClr val="accent1">
                    <a:lumMod val="60000"/>
                    <a:lumOff val="40000"/>
                  </a:schemeClr>
                </a:solidFill>
                <a:cs typeface="B Titr" panose="00000700000000000000" pitchFamily="2" charset="-78"/>
              </a:rPr>
              <a:t>چگونه کلمات کلیدی خود را انتخاب کنیم!!؟؟</a:t>
            </a:r>
            <a:r>
              <a:rPr lang="fa-IR" sz="2000" dirty="0" smtClean="0"/>
              <a:t/>
            </a:r>
            <a:br>
              <a:rPr lang="fa-IR" sz="2000" dirty="0" smtClean="0"/>
            </a:br>
            <a:r>
              <a:rPr lang="fa-IR" sz="2000" dirty="0" smtClean="0"/>
              <a:t/>
            </a:r>
            <a:br>
              <a:rPr lang="fa-IR" sz="2000" dirty="0" smtClean="0"/>
            </a:br>
            <a:r>
              <a:rPr lang="fa-IR" sz="2000" dirty="0" smtClean="0"/>
              <a:t>با </a:t>
            </a:r>
            <a:r>
              <a:rPr lang="fa-IR" sz="2000" dirty="0"/>
              <a:t>هدف افزایش فروش آنلاین، باید هویت مشتری ایده آل خود را بشناسید. همان طور که در فصل گذشته درباره ی ایجاد پرسنا صحبت کردیم مشتریان به بسته های فروش کلی جذب نمی شوند. بررسی و ایجاد پرسنا یک قدم بزرگ برای تبدیل بازدیدکننده به مشتری واقعی است</a:t>
            </a:r>
            <a:r>
              <a:rPr lang="fa-IR" sz="2000" dirty="0" smtClean="0"/>
              <a:t>.</a:t>
            </a:r>
            <a:br>
              <a:rPr lang="fa-IR" sz="2000" dirty="0" smtClean="0"/>
            </a:br>
            <a:r>
              <a:rPr lang="fa-IR" sz="2400" dirty="0">
                <a:solidFill>
                  <a:schemeClr val="accent1">
                    <a:lumMod val="60000"/>
                    <a:lumOff val="40000"/>
                  </a:schemeClr>
                </a:solidFill>
              </a:rPr>
              <a:t/>
            </a:r>
            <a:br>
              <a:rPr lang="fa-IR" sz="2400" dirty="0">
                <a:solidFill>
                  <a:schemeClr val="accent1">
                    <a:lumMod val="60000"/>
                    <a:lumOff val="40000"/>
                  </a:schemeClr>
                </a:solidFill>
              </a:rPr>
            </a:br>
            <a:r>
              <a:rPr lang="fa-IR" sz="2400" dirty="0">
                <a:solidFill>
                  <a:schemeClr val="accent1">
                    <a:lumMod val="60000"/>
                    <a:lumOff val="40000"/>
                  </a:schemeClr>
                </a:solidFill>
              </a:rPr>
              <a:t>شناخت نحوه ی جستجو توسط افراد: </a:t>
            </a:r>
            <a:r>
              <a:rPr lang="fa-IR" sz="2000" dirty="0" smtClean="0"/>
              <a:t/>
            </a:r>
            <a:br>
              <a:rPr lang="fa-IR" sz="2000" dirty="0" smtClean="0"/>
            </a:br>
            <a:r>
              <a:rPr lang="fa-IR" sz="2000" dirty="0" smtClean="0"/>
              <a:t>مهمترین </a:t>
            </a:r>
            <a:r>
              <a:rPr lang="fa-IR" sz="2000" dirty="0"/>
              <a:t>کاری که شما می توانید برای شناسایی مشتریان خود انجام دهید شناخت نحوه ی جستجو توسط مشتری است. شناخت تیپ شخصیتی به شما در درک عباراتی که برای جستجوی محصول شما انجام می شود کمک می کند. این نکته اهمیت فوق العاده ای در فروش آنلاین دارد: کاربران اینترنت از کلمات و عبارات ًخاصی برای جستجو استفاده می </a:t>
            </a:r>
            <a:r>
              <a:rPr lang="fa-IR" sz="2000" dirty="0" smtClean="0"/>
              <a:t>کنند</a:t>
            </a:r>
            <a:r>
              <a:rPr lang="fa-IR" sz="2000" dirty="0"/>
              <a:t>. . آن ها مخصوصا </a:t>
            </a:r>
            <a:r>
              <a:rPr lang="fa-IR" sz="2000" dirty="0" smtClean="0"/>
              <a:t>از </a:t>
            </a:r>
            <a:r>
              <a:rPr lang="fa-IR" sz="2000" dirty="0"/>
              <a:t>اسم برند شما یا محصول یا خدمات </a:t>
            </a:r>
            <a:r>
              <a:rPr lang="fa-IR" sz="2000" dirty="0" smtClean="0"/>
              <a:t>شما استفاده </a:t>
            </a:r>
            <a:r>
              <a:rPr lang="fa-IR" sz="2000" dirty="0"/>
              <a:t>نمی کنند. </a:t>
            </a:r>
            <a:r>
              <a:rPr lang="fa-IR" sz="2000" dirty="0" smtClean="0"/>
              <a:t>مسئولیت </a:t>
            </a:r>
            <a:r>
              <a:rPr lang="fa-IR" sz="2000" dirty="0"/>
              <a:t>شما پیدا کردن کلماتی است که توسط یک کاربر اینترنت جستجو می شود و منجر به پیدا کردن برند شما می گردد.</a:t>
            </a:r>
            <a:br>
              <a:rPr lang="fa-IR" sz="2000" dirty="0"/>
            </a:br>
            <a:endParaRPr lang="fa-IR" sz="2000" dirty="0"/>
          </a:p>
        </p:txBody>
      </p:sp>
      <p:sp>
        <p:nvSpPr>
          <p:cNvPr id="3" name="Slide Number Placeholder 2"/>
          <p:cNvSpPr>
            <a:spLocks noGrp="1"/>
          </p:cNvSpPr>
          <p:nvPr>
            <p:ph type="sldNum" sz="quarter" idx="12"/>
          </p:nvPr>
        </p:nvSpPr>
        <p:spPr/>
        <p:txBody>
          <a:bodyPr/>
          <a:lstStyle/>
          <a:p>
            <a:fld id="{2F4CD351-6A8F-497C-92E2-2A156947B4E9}" type="slidenum">
              <a:rPr lang="fa-IR" smtClean="0"/>
              <a:t>16</a:t>
            </a:fld>
            <a:endParaRPr lang="fa-IR"/>
          </a:p>
        </p:txBody>
      </p:sp>
    </p:spTree>
    <p:extLst>
      <p:ext uri="{BB962C8B-B14F-4D97-AF65-F5344CB8AC3E}">
        <p14:creationId xmlns:p14="http://schemas.microsoft.com/office/powerpoint/2010/main" val="2561482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848" y="233405"/>
            <a:ext cx="7190254" cy="1540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229877" y="2365417"/>
            <a:ext cx="8569349" cy="3231654"/>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شما با سه گروه از جستجو گران اینترنتی مواجه هستید</a:t>
            </a:r>
            <a:r>
              <a:rPr lang="fa-IR" sz="2400" dirty="0" smtClean="0">
                <a:solidFill>
                  <a:schemeClr val="accent1">
                    <a:lumMod val="60000"/>
                    <a:lumOff val="40000"/>
                  </a:schemeClr>
                </a:solidFill>
                <a:cs typeface="B Titr" panose="00000700000000000000" pitchFamily="2" charset="-78"/>
              </a:rPr>
              <a:t>:</a:t>
            </a:r>
          </a:p>
          <a:p>
            <a:pPr marL="285750" indent="-285750">
              <a:buFont typeface="Wingdings" panose="05000000000000000000" pitchFamily="2" charset="2"/>
              <a:buChar char="Ø"/>
            </a:pPr>
            <a:endParaRPr lang="fa-IR" sz="2000" dirty="0">
              <a:solidFill>
                <a:schemeClr val="accent1">
                  <a:lumMod val="60000"/>
                  <a:lumOff val="40000"/>
                </a:schemeClr>
              </a:solidFill>
            </a:endParaRPr>
          </a:p>
          <a:p>
            <a:pPr marL="285750" indent="-285750">
              <a:buFont typeface="Wingdings" panose="05000000000000000000" pitchFamily="2" charset="2"/>
              <a:buChar char="Ø"/>
            </a:pPr>
            <a:r>
              <a:rPr lang="fa-IR" sz="2000" dirty="0">
                <a:solidFill>
                  <a:schemeClr val="accent1">
                    <a:lumMod val="60000"/>
                    <a:lumOff val="40000"/>
                  </a:schemeClr>
                </a:solidFill>
              </a:rPr>
              <a:t> 	  افرادی که نمی دانند یک نیاز دارند.</a:t>
            </a:r>
          </a:p>
          <a:p>
            <a:pPr marL="285750" indent="-285750">
              <a:buFont typeface="Wingdings" panose="05000000000000000000" pitchFamily="2" charset="2"/>
              <a:buChar char="Ø"/>
            </a:pPr>
            <a:r>
              <a:rPr lang="fa-IR" sz="2000" dirty="0">
                <a:solidFill>
                  <a:schemeClr val="accent1">
                    <a:lumMod val="60000"/>
                    <a:lumOff val="40000"/>
                  </a:schemeClr>
                </a:solidFill>
              </a:rPr>
              <a:t> 	  افرادی که به صورت مقایسه ای خرید می کنند.</a:t>
            </a:r>
          </a:p>
          <a:p>
            <a:pPr marL="285750" indent="-285750">
              <a:buFont typeface="Wingdings" panose="05000000000000000000" pitchFamily="2" charset="2"/>
              <a:buChar char="Ø"/>
            </a:pPr>
            <a:r>
              <a:rPr lang="fa-IR" sz="2000" dirty="0">
                <a:solidFill>
                  <a:schemeClr val="accent1">
                    <a:lumMod val="60000"/>
                    <a:lumOff val="40000"/>
                  </a:schemeClr>
                </a:solidFill>
              </a:rPr>
              <a:t> 	  افرادی که تصمیم خود را گرفته اند</a:t>
            </a:r>
            <a:r>
              <a:rPr lang="fa-IR" sz="2000" dirty="0" smtClean="0">
                <a:solidFill>
                  <a:schemeClr val="accent1">
                    <a:lumMod val="60000"/>
                    <a:lumOff val="40000"/>
                  </a:schemeClr>
                </a:solidFill>
              </a:rPr>
              <a:t>.</a:t>
            </a:r>
          </a:p>
          <a:p>
            <a:pPr marL="285750" indent="-285750">
              <a:buFont typeface="Wingdings" panose="05000000000000000000" pitchFamily="2" charset="2"/>
              <a:buChar char="Ø"/>
            </a:pPr>
            <a:endParaRPr lang="fa-IR" sz="2000" dirty="0">
              <a:solidFill>
                <a:schemeClr val="accent1">
                  <a:lumMod val="60000"/>
                  <a:lumOff val="40000"/>
                </a:schemeClr>
              </a:solidFill>
            </a:endParaRPr>
          </a:p>
          <a:p>
            <a:r>
              <a:rPr lang="fa-IR" sz="2000" dirty="0"/>
              <a:t>تمرکز کمپین بازاریابی موتورهای جستجو باید بر روی افرادی که به صورت مقایسه ای خرید می کنند باشد و به متقاعد کردن آن ها برای خرید محصول و خدمات شما </a:t>
            </a:r>
            <a:r>
              <a:rPr lang="fa-IR" sz="2000" dirty="0" smtClean="0"/>
              <a:t>بپردازید</a:t>
            </a:r>
            <a:r>
              <a:rPr lang="fa-IR" sz="2000" dirty="0"/>
              <a:t>. جستجوی کلمات کلیدی به بهینه سازی وب سایت و رتبه جستجوی شما کمک بسیار می کند. این کار به بهبود متوالی و مناسب که باعث رضایت مشتری می شود منجر می گردد.</a:t>
            </a:r>
          </a:p>
        </p:txBody>
      </p:sp>
      <p:sp>
        <p:nvSpPr>
          <p:cNvPr id="3" name="Slide Number Placeholder 2"/>
          <p:cNvSpPr>
            <a:spLocks noGrp="1"/>
          </p:cNvSpPr>
          <p:nvPr>
            <p:ph type="sldNum" sz="quarter" idx="12"/>
          </p:nvPr>
        </p:nvSpPr>
        <p:spPr/>
        <p:txBody>
          <a:bodyPr/>
          <a:lstStyle/>
          <a:p>
            <a:fld id="{2F4CD351-6A8F-497C-92E2-2A156947B4E9}" type="slidenum">
              <a:rPr lang="fa-IR" smtClean="0"/>
              <a:t>17</a:t>
            </a:fld>
            <a:endParaRPr lang="fa-IR"/>
          </a:p>
        </p:txBody>
      </p:sp>
    </p:spTree>
    <p:extLst>
      <p:ext uri="{BB962C8B-B14F-4D97-AF65-F5344CB8AC3E}">
        <p14:creationId xmlns:p14="http://schemas.microsoft.com/office/powerpoint/2010/main" val="403910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0469" y="4826753"/>
            <a:ext cx="5279662" cy="20312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3"/>
          <a:stretch>
            <a:fillRect/>
          </a:stretch>
        </p:blipFill>
        <p:spPr>
          <a:xfrm>
            <a:off x="-667660" y="4826752"/>
            <a:ext cx="5279665" cy="2031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81219" y="981117"/>
            <a:ext cx="8941651" cy="3847207"/>
          </a:xfrm>
          <a:prstGeom prst="rect">
            <a:avLst/>
          </a:prstGeom>
        </p:spPr>
        <p:txBody>
          <a:bodyPr wrap="square">
            <a:spAutoFit/>
          </a:bodyPr>
          <a:lstStyle/>
          <a:p>
            <a:r>
              <a:rPr lang="fa-IR" sz="2000" dirty="0"/>
              <a:t>جایی که باید شروع کنید وب سایت شماست. سوالی که باید بپرسید این است، تمرکز وب سایت شما بر روی چیست؟ از گوگل برای جستجو کلمه کلیدی استفاده کنید. این موتورهای جستجو به شما کمک می کند تا به جستجوی خود برای کلمات کلیدی طولانی ادامه بدهید و به کلماتی که رقیب کمتری دارند اهمیت بیشتری دهید. حتی اگر وب سایت شما برای کلمات کلیدی محبوب و معروف در کسب و کارتان بهینه شده اند کلمات کلیدی طولانی احتمال دیده شدن شما را در نتایج جستجو بالا می برد.</a:t>
            </a:r>
          </a:p>
          <a:p>
            <a:r>
              <a:rPr lang="fa-IR" sz="2400" dirty="0" smtClean="0">
                <a:solidFill>
                  <a:schemeClr val="accent1">
                    <a:lumMod val="60000"/>
                    <a:lumOff val="40000"/>
                  </a:schemeClr>
                </a:solidFill>
              </a:rPr>
              <a:t>جستجوی </a:t>
            </a:r>
            <a:r>
              <a:rPr lang="fa-IR" sz="2400" dirty="0">
                <a:solidFill>
                  <a:schemeClr val="accent1">
                    <a:lumMod val="60000"/>
                    <a:lumOff val="40000"/>
                  </a:schemeClr>
                </a:solidFill>
              </a:rPr>
              <a:t>مخاطب هدف:</a:t>
            </a:r>
          </a:p>
          <a:p>
            <a:r>
              <a:rPr lang="fa-IR" sz="2000" dirty="0"/>
              <a:t>تیپ های شخصیتی که شما در نظر می گیرد، در درک مخاطب و نحوه ی جستجوی آنان بسیار موثر خواهد بود.  شما باید عباراتی که توصیف کننده ی نیازهای مخاطبان تان است را در ذهن داشته باشید. کلمات کلیدی شما باید برای هر گروه از مخاطبان تان اختصاصی باشد. باید مخاطبان را به گروه های کوچک تقسیم کنید. به مشکلات و راه حل برای آنان فکر کنید.</a:t>
            </a:r>
          </a:p>
          <a:p>
            <a:r>
              <a:rPr lang="fa-IR" sz="2000" dirty="0"/>
              <a:t>کار شما ایجاد فضایی مناسب برای شخصی است که کسب و کاری و نیازی دارد. مشتریان ایده آل شما به خاطر این که جایی برای برآورده شدن نیاز ها و خواسته هایشان وجود دارد قدرشناس خواهند بود.</a:t>
            </a:r>
          </a:p>
        </p:txBody>
      </p:sp>
      <p:sp>
        <p:nvSpPr>
          <p:cNvPr id="3" name="Slide Number Placeholder 2"/>
          <p:cNvSpPr>
            <a:spLocks noGrp="1"/>
          </p:cNvSpPr>
          <p:nvPr>
            <p:ph type="sldNum" sz="quarter" idx="12"/>
          </p:nvPr>
        </p:nvSpPr>
        <p:spPr/>
        <p:txBody>
          <a:bodyPr/>
          <a:lstStyle/>
          <a:p>
            <a:fld id="{2F4CD351-6A8F-497C-92E2-2A156947B4E9}" type="slidenum">
              <a:rPr lang="fa-IR" smtClean="0"/>
              <a:t>18</a:t>
            </a:fld>
            <a:endParaRPr lang="fa-IR"/>
          </a:p>
        </p:txBody>
      </p:sp>
    </p:spTree>
    <p:extLst>
      <p:ext uri="{BB962C8B-B14F-4D97-AF65-F5344CB8AC3E}">
        <p14:creationId xmlns:p14="http://schemas.microsoft.com/office/powerpoint/2010/main" val="3297420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5" name="Slide Number Placeholder 4"/>
          <p:cNvSpPr>
            <a:spLocks noGrp="1"/>
          </p:cNvSpPr>
          <p:nvPr>
            <p:ph type="sldNum" sz="quarter" idx="12"/>
          </p:nvPr>
        </p:nvSpPr>
        <p:spPr/>
        <p:txBody>
          <a:bodyPr/>
          <a:lstStyle/>
          <a:p>
            <a:fld id="{2F4CD351-6A8F-497C-92E2-2A156947B4E9}" type="slidenum">
              <a:rPr lang="fa-IR" smtClean="0"/>
              <a:t>19</a:t>
            </a:fld>
            <a:endParaRPr lang="fa-IR"/>
          </a:p>
        </p:txBody>
      </p:sp>
    </p:spTree>
    <p:extLst>
      <p:ext uri="{BB962C8B-B14F-4D97-AF65-F5344CB8AC3E}">
        <p14:creationId xmlns:p14="http://schemas.microsoft.com/office/powerpoint/2010/main" val="95446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215" b="15847"/>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2F4CD351-6A8F-497C-92E2-2A156947B4E9}" type="slidenum">
              <a:rPr lang="fa-IR" smtClean="0"/>
              <a:t>2</a:t>
            </a:fld>
            <a:endParaRPr lang="fa-IR"/>
          </a:p>
        </p:txBody>
      </p:sp>
    </p:spTree>
    <p:extLst>
      <p:ext uri="{BB962C8B-B14F-4D97-AF65-F5344CB8AC3E}">
        <p14:creationId xmlns:p14="http://schemas.microsoft.com/office/powerpoint/2010/main" val="1323140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421" y="103916"/>
            <a:ext cx="2680760" cy="21296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244869" y="1063794"/>
            <a:ext cx="8404456" cy="5755422"/>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چگونه بهترین کانال تبلیغاتی را بیابیم</a:t>
            </a:r>
            <a:r>
              <a:rPr lang="fa-IR" sz="2400" dirty="0" smtClean="0">
                <a:solidFill>
                  <a:schemeClr val="accent1">
                    <a:lumMod val="60000"/>
                    <a:lumOff val="40000"/>
                  </a:schemeClr>
                </a:solidFill>
                <a:cs typeface="B Titr" panose="00000700000000000000" pitchFamily="2" charset="-78"/>
              </a:rPr>
              <a:t>؟</a:t>
            </a:r>
          </a:p>
          <a:p>
            <a:endParaRPr lang="fa-IR" sz="2400" dirty="0">
              <a:solidFill>
                <a:schemeClr val="accent1">
                  <a:lumMod val="60000"/>
                  <a:lumOff val="40000"/>
                </a:schemeClr>
              </a:solidFill>
              <a:cs typeface="B Titr" panose="00000700000000000000" pitchFamily="2" charset="-78"/>
            </a:endParaRPr>
          </a:p>
          <a:p>
            <a:r>
              <a:rPr lang="fa-IR" sz="2000" dirty="0">
                <a:solidFill>
                  <a:schemeClr val="accent1">
                    <a:lumMod val="60000"/>
                    <a:lumOff val="40000"/>
                  </a:schemeClr>
                </a:solidFill>
              </a:rPr>
              <a:t>چه مکانی برای تبلیغ آنلاین مناسب ترین است</a:t>
            </a:r>
            <a:r>
              <a:rPr lang="fa-IR" sz="2000" dirty="0" smtClean="0">
                <a:solidFill>
                  <a:schemeClr val="accent1">
                    <a:lumMod val="60000"/>
                    <a:lumOff val="40000"/>
                  </a:schemeClr>
                </a:solidFill>
              </a:rPr>
              <a:t>؟</a:t>
            </a:r>
          </a:p>
          <a:p>
            <a:r>
              <a:rPr lang="fa-IR" sz="2000" dirty="0" smtClean="0"/>
              <a:t>امروزه </a:t>
            </a:r>
            <a:r>
              <a:rPr lang="fa-IR" sz="2000" dirty="0"/>
              <a:t>پاسخ به این سوال از هر زمان دیگری پیچیده تر است!</a:t>
            </a:r>
          </a:p>
          <a:p>
            <a:r>
              <a:rPr lang="fa-IR" sz="2000" dirty="0"/>
              <a:t>گوگل ادوردز اولین گزینه ای است که به ذهن افراد می رسد اما راه ها بی نهایتند.</a:t>
            </a:r>
          </a:p>
          <a:p>
            <a:r>
              <a:rPr lang="fa-IR" sz="2000" dirty="0"/>
              <a:t>سوال اینجاست: کامل ترین مکان برای مشتریان شما و محصولات خاص شما چگونه است؟ </a:t>
            </a:r>
          </a:p>
          <a:p>
            <a:r>
              <a:rPr lang="fa-IR" sz="2000" dirty="0"/>
              <a:t>مشتریان شما وقت شان را کجا صرف می کنند؟</a:t>
            </a:r>
          </a:p>
          <a:p>
            <a:r>
              <a:rPr lang="fa-IR" sz="2000" dirty="0"/>
              <a:t>همانطور که در فصل 2 توضیح داده شد قبل از آنکه تصمیم بگیرید در کجا تبلیغ کنید باید اطلاعات دقیقی از بازار هدف خود داشته باشید.</a:t>
            </a:r>
          </a:p>
          <a:p>
            <a:r>
              <a:rPr lang="fa-IR" sz="2000" dirty="0"/>
              <a:t> علایق و رویاهایشان چیست؟ </a:t>
            </a:r>
            <a:endParaRPr lang="fa-IR" sz="2000" dirty="0" smtClean="0"/>
          </a:p>
          <a:p>
            <a:r>
              <a:rPr lang="fa-IR" sz="2000" dirty="0" smtClean="0"/>
              <a:t>مشکلات </a:t>
            </a:r>
            <a:r>
              <a:rPr lang="fa-IR" sz="2000" dirty="0"/>
              <a:t>و اعتقادات و سرگرمی های آن ها چگونه است</a:t>
            </a:r>
            <a:r>
              <a:rPr lang="fa-IR" sz="2000" dirty="0" smtClean="0"/>
              <a:t>؟</a:t>
            </a:r>
          </a:p>
          <a:p>
            <a:r>
              <a:rPr lang="fa-IR" sz="2000" dirty="0" smtClean="0"/>
              <a:t> </a:t>
            </a:r>
            <a:r>
              <a:rPr lang="fa-IR" sz="2000" dirty="0">
                <a:solidFill>
                  <a:schemeClr val="accent1">
                    <a:lumMod val="60000"/>
                    <a:lumOff val="40000"/>
                  </a:schemeClr>
                </a:solidFill>
              </a:rPr>
              <a:t>مشتریان ایده آل شما وقت خود را در اینترنت در کجا سپری می کنند</a:t>
            </a:r>
            <a:r>
              <a:rPr lang="fa-IR" sz="2000" dirty="0" smtClean="0">
                <a:solidFill>
                  <a:schemeClr val="accent1">
                    <a:lumMod val="60000"/>
                    <a:lumOff val="40000"/>
                  </a:schemeClr>
                </a:solidFill>
              </a:rPr>
              <a:t>؟</a:t>
            </a:r>
          </a:p>
          <a:p>
            <a:pPr marL="342900" indent="-342900">
              <a:buFont typeface="Wingdings" panose="05000000000000000000" pitchFamily="2" charset="2"/>
              <a:buChar char="Ø"/>
            </a:pPr>
            <a:r>
              <a:rPr lang="fa-IR" sz="2000" dirty="0" smtClean="0"/>
              <a:t> آیا </a:t>
            </a:r>
            <a:r>
              <a:rPr lang="fa-IR" sz="2000" dirty="0"/>
              <a:t>وبلاگ مورد علاقه ای دارند؟ </a:t>
            </a:r>
            <a:endParaRPr lang="fa-IR" sz="2000" dirty="0" smtClean="0"/>
          </a:p>
          <a:p>
            <a:pPr marL="342900" indent="-342900">
              <a:buFont typeface="Wingdings" panose="05000000000000000000" pitchFamily="2" charset="2"/>
              <a:buChar char="Ø"/>
            </a:pPr>
            <a:r>
              <a:rPr lang="fa-IR" sz="2000" dirty="0" smtClean="0"/>
              <a:t> آیا </a:t>
            </a:r>
            <a:r>
              <a:rPr lang="fa-IR" sz="2000" dirty="0"/>
              <a:t>به وب سایت های خبری خاصی سر می زنند؟  </a:t>
            </a:r>
            <a:endParaRPr lang="fa-IR" sz="2000" dirty="0" smtClean="0"/>
          </a:p>
          <a:p>
            <a:pPr marL="342900" indent="-342900">
              <a:buFont typeface="Wingdings" panose="05000000000000000000" pitchFamily="2" charset="2"/>
              <a:buChar char="Ø"/>
            </a:pPr>
            <a:r>
              <a:rPr lang="fa-IR" sz="2000" dirty="0" smtClean="0"/>
              <a:t> </a:t>
            </a:r>
            <a:r>
              <a:rPr lang="fa-IR" sz="2000" dirty="0"/>
              <a:t>آیا زمان زیادی را در فیسبوک می گذرانند؟ </a:t>
            </a:r>
            <a:endParaRPr lang="fa-IR" sz="2000" dirty="0" smtClean="0"/>
          </a:p>
          <a:p>
            <a:pPr marL="342900" indent="-342900">
              <a:buFont typeface="Wingdings" panose="05000000000000000000" pitchFamily="2" charset="2"/>
              <a:buChar char="Ø"/>
            </a:pPr>
            <a:r>
              <a:rPr lang="fa-IR" sz="2000" dirty="0" smtClean="0"/>
              <a:t> آیا </a:t>
            </a:r>
            <a:r>
              <a:rPr lang="fa-IR" sz="2000" dirty="0"/>
              <a:t>به یوتیوب نگاه می کنند؟</a:t>
            </a:r>
          </a:p>
          <a:p>
            <a:pPr marL="342900" indent="-342900">
              <a:buFont typeface="Wingdings" panose="05000000000000000000" pitchFamily="2" charset="2"/>
              <a:buChar char="Ø"/>
            </a:pPr>
            <a:r>
              <a:rPr lang="fa-IR" sz="2000" dirty="0" smtClean="0"/>
              <a:t>آیا </a:t>
            </a:r>
            <a:r>
              <a:rPr lang="fa-IR" sz="2000" dirty="0"/>
              <a:t>مشتریان شما یک فروشنده </a:t>
            </a:r>
            <a:r>
              <a:rPr lang="fa-IR" sz="2000" dirty="0" smtClean="0"/>
              <a:t>درحال </a:t>
            </a:r>
            <a:r>
              <a:rPr lang="fa-IR" sz="2000" dirty="0"/>
              <a:t>مسافرت است که از تلفن همراهش برای جستجوی رستوران ها استفاده می کند؟</a:t>
            </a:r>
          </a:p>
        </p:txBody>
      </p:sp>
      <p:sp>
        <p:nvSpPr>
          <p:cNvPr id="3" name="Slide Number Placeholder 2"/>
          <p:cNvSpPr>
            <a:spLocks noGrp="1"/>
          </p:cNvSpPr>
          <p:nvPr>
            <p:ph type="sldNum" sz="quarter" idx="12"/>
          </p:nvPr>
        </p:nvSpPr>
        <p:spPr/>
        <p:txBody>
          <a:bodyPr/>
          <a:lstStyle/>
          <a:p>
            <a:fld id="{2F4CD351-6A8F-497C-92E2-2A156947B4E9}" type="slidenum">
              <a:rPr lang="fa-IR" smtClean="0"/>
              <a:t>20</a:t>
            </a:fld>
            <a:endParaRPr lang="fa-IR"/>
          </a:p>
        </p:txBody>
      </p:sp>
    </p:spTree>
    <p:extLst>
      <p:ext uri="{BB962C8B-B14F-4D97-AF65-F5344CB8AC3E}">
        <p14:creationId xmlns:p14="http://schemas.microsoft.com/office/powerpoint/2010/main" val="427251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819" y="182895"/>
            <a:ext cx="6883665" cy="14005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319819" y="1708879"/>
            <a:ext cx="8419446" cy="4955203"/>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لیست در حال رشد انواع روش های تبلیغات آنلاین: </a:t>
            </a:r>
            <a:endParaRPr lang="fa-IR" sz="2400" dirty="0" smtClean="0">
              <a:solidFill>
                <a:schemeClr val="accent1">
                  <a:lumMod val="60000"/>
                  <a:lumOff val="40000"/>
                </a:schemeClr>
              </a:solidFill>
              <a:cs typeface="B Titr" panose="00000700000000000000" pitchFamily="2" charset="-78"/>
            </a:endParaRPr>
          </a:p>
          <a:p>
            <a:endParaRPr lang="fa-IR" sz="2400" dirty="0" smtClean="0"/>
          </a:p>
          <a:p>
            <a:r>
              <a:rPr lang="fa-IR" sz="2000" dirty="0" smtClean="0"/>
              <a:t>پرسنا </a:t>
            </a:r>
            <a:r>
              <a:rPr lang="fa-IR" sz="2000" dirty="0"/>
              <a:t>یا تیپ شخصیتی </a:t>
            </a:r>
            <a:r>
              <a:rPr lang="fa-IR" sz="2000" dirty="0" smtClean="0"/>
              <a:t>به </a:t>
            </a:r>
            <a:r>
              <a:rPr lang="fa-IR" sz="2000" dirty="0"/>
              <a:t>سوالات شما در مورد مشتریان ایده آل تان و نحوه ی سپری کردن اوقات شان پاسخ می دهد. اشاره کردیم لیست جاهایی که شما می توانید به صورت آنلاین تبلیغات خود را ارائه دهید هر روزه </a:t>
            </a:r>
            <a:r>
              <a:rPr lang="fa-IR" sz="2000" dirty="0" smtClean="0"/>
              <a:t>در </a:t>
            </a:r>
            <a:r>
              <a:rPr lang="fa-IR" sz="2000" dirty="0"/>
              <a:t>حال افزایش است.  شبکه های تبلیغاتی، شبکه های اجتماعی، وبلاگ ها، وب سایت ها را در این جا مهم ترین این گزینه ها می آوریم.</a:t>
            </a:r>
          </a:p>
          <a:p>
            <a:r>
              <a:rPr lang="fa-IR" sz="2400" dirty="0">
                <a:solidFill>
                  <a:schemeClr val="accent1">
                    <a:lumMod val="60000"/>
                    <a:lumOff val="40000"/>
                  </a:schemeClr>
                </a:solidFill>
              </a:rPr>
              <a:t>موتورهای جستجو: </a:t>
            </a:r>
            <a:endParaRPr lang="fa-IR" sz="2400" dirty="0" smtClean="0">
              <a:solidFill>
                <a:schemeClr val="accent1">
                  <a:lumMod val="60000"/>
                  <a:lumOff val="40000"/>
                </a:schemeClr>
              </a:solidFill>
            </a:endParaRPr>
          </a:p>
          <a:p>
            <a:r>
              <a:rPr lang="fa-IR" sz="2000" dirty="0" smtClean="0"/>
              <a:t>گوگل </a:t>
            </a:r>
            <a:r>
              <a:rPr lang="fa-IR" sz="2000" dirty="0"/>
              <a:t>ادوردز تاکنون  شناخته شده ترین و بزرگ ترین محل تبلیغ آنلاین بوده است که پس از آن موتورهای جستجوی  </a:t>
            </a:r>
            <a:r>
              <a:rPr lang="fa-IR" sz="2000" dirty="0" smtClean="0"/>
              <a:t> </a:t>
            </a:r>
            <a:r>
              <a:rPr lang="fa-IR" sz="2000" dirty="0"/>
              <a:t>یاهو و بینگ قرار می گیرد. اگر بازار شما بین المللی است حتما  </a:t>
            </a:r>
            <a:r>
              <a:rPr lang="fa-IR" sz="2000" dirty="0" smtClean="0"/>
              <a:t>از </a:t>
            </a:r>
            <a:r>
              <a:rPr lang="fa-IR" sz="2000" dirty="0"/>
              <a:t>موتورهای جستجوی بایدو در چین و یاندکس </a:t>
            </a:r>
            <a:r>
              <a:rPr lang="fa-IR" sz="2000" dirty="0" smtClean="0"/>
              <a:t>در </a:t>
            </a:r>
            <a:r>
              <a:rPr lang="fa-IR" sz="2000" dirty="0"/>
              <a:t>روسیه استفاده </a:t>
            </a:r>
            <a:r>
              <a:rPr lang="fa-IR" sz="2000" dirty="0" smtClean="0"/>
              <a:t>کنید.</a:t>
            </a:r>
            <a:endParaRPr lang="fa-IR" sz="2000" dirty="0"/>
          </a:p>
          <a:p>
            <a:r>
              <a:rPr lang="fa-IR" sz="2400" dirty="0">
                <a:solidFill>
                  <a:schemeClr val="accent1">
                    <a:lumMod val="60000"/>
                    <a:lumOff val="40000"/>
                  </a:schemeClr>
                </a:solidFill>
              </a:rPr>
              <a:t>شبکه های اجتماعی: </a:t>
            </a:r>
            <a:endParaRPr lang="fa-IR" sz="2400" dirty="0" smtClean="0">
              <a:solidFill>
                <a:schemeClr val="accent1">
                  <a:lumMod val="60000"/>
                  <a:lumOff val="40000"/>
                </a:schemeClr>
              </a:solidFill>
            </a:endParaRPr>
          </a:p>
          <a:p>
            <a:r>
              <a:rPr lang="fa-IR" sz="2000" dirty="0"/>
              <a:t> موتورهای جستجوی بزرگ مثل </a:t>
            </a:r>
            <a:r>
              <a:rPr lang="fa-IR" sz="2000" dirty="0" smtClean="0"/>
              <a:t>گوگل،یاهو، بینگ </a:t>
            </a:r>
            <a:r>
              <a:rPr lang="fa-IR" sz="2000" dirty="0"/>
              <a:t>از سایت های عمومی برای تبلیغ استفاده می کنند. اگر به یک ًسری وب سایت با مطالب مشابه مراجعه کرده </a:t>
            </a:r>
            <a:r>
              <a:rPr lang="fa-IR" sz="2000" dirty="0" smtClean="0"/>
              <a:t>باشید احتمالا بندهای </a:t>
            </a:r>
            <a:r>
              <a:rPr lang="fa-IR" sz="2000" dirty="0"/>
              <a:t>افقی و عمودی را در آنها دیده اید که همگی تبلیغ </a:t>
            </a:r>
            <a:r>
              <a:rPr lang="fa-IR" sz="2000" dirty="0" smtClean="0"/>
              <a:t>مشابه </a:t>
            </a:r>
            <a:r>
              <a:rPr lang="fa-IR" sz="2000" dirty="0"/>
              <a:t>ای دارند. این وب سایت ها توسط شبکه های تبلیغات مدیریت می شوند.</a:t>
            </a:r>
          </a:p>
        </p:txBody>
      </p:sp>
      <p:sp>
        <p:nvSpPr>
          <p:cNvPr id="6" name="Slide Number Placeholder 5"/>
          <p:cNvSpPr>
            <a:spLocks noGrp="1"/>
          </p:cNvSpPr>
          <p:nvPr>
            <p:ph type="sldNum" sz="quarter" idx="12"/>
          </p:nvPr>
        </p:nvSpPr>
        <p:spPr/>
        <p:txBody>
          <a:bodyPr/>
          <a:lstStyle/>
          <a:p>
            <a:fld id="{2F4CD351-6A8F-497C-92E2-2A156947B4E9}" type="slidenum">
              <a:rPr lang="fa-IR" smtClean="0"/>
              <a:t>21</a:t>
            </a:fld>
            <a:endParaRPr lang="fa-IR"/>
          </a:p>
        </p:txBody>
      </p:sp>
    </p:spTree>
    <p:extLst>
      <p:ext uri="{BB962C8B-B14F-4D97-AF65-F5344CB8AC3E}">
        <p14:creationId xmlns:p14="http://schemas.microsoft.com/office/powerpoint/2010/main" val="2952404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13" y="1409075"/>
            <a:ext cx="8364511" cy="5214085"/>
          </a:xfrm>
        </p:spPr>
        <p:txBody>
          <a:bodyPr/>
          <a:lstStyle/>
          <a:p>
            <a:pPr marL="0" indent="0">
              <a:buNone/>
            </a:pPr>
            <a:r>
              <a:rPr lang="fa-IR" dirty="0"/>
              <a:t>2 شبکه معروف این نوع تبلیغات شبکه نمایش </a:t>
            </a:r>
            <a:r>
              <a:rPr lang="fa-IR" dirty="0" smtClean="0"/>
              <a:t>گوگل</a:t>
            </a:r>
            <a:r>
              <a:rPr lang="en-US" dirty="0" smtClean="0"/>
              <a:t> </a:t>
            </a:r>
            <a:r>
              <a:rPr lang="fa-IR" dirty="0" smtClean="0"/>
              <a:t>(</a:t>
            </a:r>
            <a:r>
              <a:rPr lang="en-US" dirty="0"/>
              <a:t>Google </a:t>
            </a:r>
            <a:r>
              <a:rPr lang="en-US" dirty="0" smtClean="0"/>
              <a:t>Display Network</a:t>
            </a:r>
            <a:r>
              <a:rPr lang="fa-IR" dirty="0" smtClean="0"/>
              <a:t>)و </a:t>
            </a:r>
            <a:r>
              <a:rPr lang="fa-IR" dirty="0"/>
              <a:t>شبکه وابسته </a:t>
            </a:r>
            <a:r>
              <a:rPr lang="fa-IR" dirty="0" smtClean="0"/>
              <a:t>گوگل (</a:t>
            </a:r>
            <a:r>
              <a:rPr lang="en-US" dirty="0"/>
              <a:t>Google Affiliate Network</a:t>
            </a:r>
            <a:r>
              <a:rPr lang="fa-IR" dirty="0" smtClean="0"/>
              <a:t>) است.</a:t>
            </a:r>
            <a:endParaRPr lang="fa-IR" dirty="0"/>
          </a:p>
          <a:p>
            <a:pPr marL="0" indent="0">
              <a:buNone/>
            </a:pPr>
            <a:r>
              <a:rPr lang="fa-IR" dirty="0"/>
              <a:t>شبکه نمایش گوگل بسیار عظیم بوده و حدود 4 میلیارد مرورگر در روز آن ها را می خوانند و </a:t>
            </a:r>
            <a:r>
              <a:rPr lang="fa-IR" dirty="0" smtClean="0"/>
              <a:t>700 </a:t>
            </a:r>
            <a:r>
              <a:rPr lang="fa-IR" dirty="0"/>
              <a:t>میلیون کاربر ماهیانه دارد و 80 درصد کاربران اینترنتی به صورت آنلاین این شبکه ها را مشاهده می کنند. این شبکه به شما به عنوان یک صاحب کسب و کار این اجازه را می دهد تا در هزاران و میلیون ها وب سایت مستقل تبلیغ خود را نشان </a:t>
            </a:r>
            <a:r>
              <a:rPr lang="fa-IR" dirty="0" smtClean="0"/>
              <a:t>دهید.</a:t>
            </a:r>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22</a:t>
            </a:fld>
            <a:endParaRPr lang="fa-IR"/>
          </a:p>
        </p:txBody>
      </p:sp>
    </p:spTree>
    <p:extLst>
      <p:ext uri="{BB962C8B-B14F-4D97-AF65-F5344CB8AC3E}">
        <p14:creationId xmlns:p14="http://schemas.microsoft.com/office/powerpoint/2010/main" val="3462433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932" y="176856"/>
            <a:ext cx="7533179" cy="6771084"/>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ویژگی های شبکه های </a:t>
            </a:r>
            <a:r>
              <a:rPr lang="fa-IR" sz="2400" dirty="0" smtClean="0">
                <a:solidFill>
                  <a:schemeClr val="accent1">
                    <a:lumMod val="60000"/>
                    <a:lumOff val="40000"/>
                  </a:schemeClr>
                </a:solidFill>
                <a:cs typeface="B Titr" panose="00000700000000000000" pitchFamily="2" charset="-78"/>
              </a:rPr>
              <a:t>اجتماعی:</a:t>
            </a:r>
          </a:p>
          <a:p>
            <a:r>
              <a:rPr lang="fa-IR" sz="2400" dirty="0" smtClean="0">
                <a:solidFill>
                  <a:schemeClr val="accent1">
                    <a:lumMod val="60000"/>
                    <a:lumOff val="40000"/>
                  </a:schemeClr>
                </a:solidFill>
              </a:rPr>
              <a:t>یوتیوب</a:t>
            </a:r>
            <a:endParaRPr lang="fa-IR" sz="2400" dirty="0">
              <a:solidFill>
                <a:schemeClr val="accent1">
                  <a:lumMod val="60000"/>
                  <a:lumOff val="40000"/>
                </a:schemeClr>
              </a:solidFill>
            </a:endParaRPr>
          </a:p>
          <a:p>
            <a:r>
              <a:rPr lang="fa-IR" sz="2000" dirty="0"/>
              <a:t>یوتیوب در واقع سومین موتور جستجوی بزرگ در آمریکاست و چهارمین در </a:t>
            </a:r>
            <a:r>
              <a:rPr lang="fa-IR" sz="2000" dirty="0" smtClean="0"/>
              <a:t>دنیا. </a:t>
            </a:r>
          </a:p>
          <a:p>
            <a:r>
              <a:rPr lang="fa-IR" sz="2000" dirty="0" smtClean="0"/>
              <a:t>استفاده </a:t>
            </a:r>
            <a:r>
              <a:rPr lang="fa-IR" sz="2000" dirty="0"/>
              <a:t>از ویدیو راهی موثر برای جدا کردن خودتان از دنیای رقابت است. بنابراین این نوع تبلیغات اهمیت ویژه ای برای ما خواهد داشت.</a:t>
            </a:r>
          </a:p>
          <a:p>
            <a:r>
              <a:rPr lang="fa-IR" sz="2400" dirty="0" smtClean="0">
                <a:solidFill>
                  <a:schemeClr val="accent1">
                    <a:lumMod val="60000"/>
                    <a:lumOff val="40000"/>
                  </a:schemeClr>
                </a:solidFill>
              </a:rPr>
              <a:t>فیسبوک</a:t>
            </a:r>
            <a:endParaRPr lang="fa-IR" sz="2400" dirty="0">
              <a:solidFill>
                <a:schemeClr val="accent1">
                  <a:lumMod val="60000"/>
                  <a:lumOff val="40000"/>
                </a:schemeClr>
              </a:solidFill>
            </a:endParaRPr>
          </a:p>
          <a:p>
            <a:r>
              <a:rPr lang="fa-IR" sz="2000" dirty="0"/>
              <a:t>فیسبوک نه تنها به خاطر حجم کاربران خود بلکه به خاطر هدفمند بودن تبلیغات در آن فوق </a:t>
            </a:r>
            <a:r>
              <a:rPr lang="fa-IR" sz="2000" dirty="0" smtClean="0"/>
              <a:t>العاده ست</a:t>
            </a:r>
            <a:r>
              <a:rPr lang="fa-IR" sz="2000" dirty="0"/>
              <a:t>. شما می توانید تبلیغات خود را با جزئیات دموگرافیک و جئوگرافیک ارائه دهید، این جزئیات تبلیغات شما را نسبت به گوگل ادوردز بسیار اختصاصی تر می کند.</a:t>
            </a:r>
          </a:p>
          <a:p>
            <a:r>
              <a:rPr lang="fa-IR" sz="2400" dirty="0" smtClean="0">
                <a:solidFill>
                  <a:schemeClr val="accent1">
                    <a:lumMod val="60000"/>
                    <a:lumOff val="40000"/>
                  </a:schemeClr>
                </a:solidFill>
              </a:rPr>
              <a:t>لینکدین</a:t>
            </a:r>
            <a:endParaRPr lang="fa-IR" sz="2400" dirty="0">
              <a:solidFill>
                <a:schemeClr val="accent1">
                  <a:lumMod val="60000"/>
                  <a:lumOff val="40000"/>
                </a:schemeClr>
              </a:solidFill>
            </a:endParaRPr>
          </a:p>
          <a:p>
            <a:r>
              <a:rPr lang="fa-IR" sz="2000" dirty="0"/>
              <a:t>اگر خریداران شما بیشتر از نوع تجاری هستند تبلیغات در لینکدین بهترین گزینه است. همانند فیسبوک شما می توانید ویژگی های دموگرافیک مخاطبانتان را مشخص کنید. همچنین می توانید صنایع و شرکت های مورد نظر را هدف قرار دهید</a:t>
            </a:r>
            <a:r>
              <a:rPr lang="fa-IR" sz="2000" dirty="0" smtClean="0"/>
              <a:t>.</a:t>
            </a:r>
          </a:p>
          <a:p>
            <a:r>
              <a:rPr lang="fa-IR" sz="2400" dirty="0">
                <a:solidFill>
                  <a:schemeClr val="accent1">
                    <a:lumMod val="60000"/>
                    <a:lumOff val="40000"/>
                  </a:schemeClr>
                </a:solidFill>
              </a:rPr>
              <a:t>شبکه های </a:t>
            </a:r>
            <a:r>
              <a:rPr lang="en-US" sz="2400" dirty="0">
                <a:solidFill>
                  <a:schemeClr val="accent1">
                    <a:lumMod val="60000"/>
                    <a:lumOff val="40000"/>
                  </a:schemeClr>
                </a:solidFill>
              </a:rPr>
              <a:t>B2B</a:t>
            </a:r>
          </a:p>
          <a:p>
            <a:r>
              <a:rPr lang="fa-IR" sz="2000" dirty="0"/>
              <a:t>اگر شما یک محصول خاص یا خدماتی خاص برای مخاطبان </a:t>
            </a:r>
            <a:r>
              <a:rPr lang="en-US" sz="2000" dirty="0"/>
              <a:t>B2B </a:t>
            </a:r>
            <a:r>
              <a:rPr lang="fa-IR" sz="2000" dirty="0" smtClean="0"/>
              <a:t> دارید </a:t>
            </a:r>
            <a:r>
              <a:rPr lang="fa-IR" sz="2000" dirty="0"/>
              <a:t>می توانید بر روی وب سایت هایی که خودشان مخاطب خاصی را دارند تبلیغات خود را ارائه دهید. نمونه ی این سایت ها عبارتند </a:t>
            </a:r>
            <a:r>
              <a:rPr lang="fa-IR" sz="2000" dirty="0" smtClean="0"/>
              <a:t>از:  </a:t>
            </a:r>
            <a:r>
              <a:rPr lang="en-US" sz="2000" dirty="0"/>
              <a:t>IT </a:t>
            </a:r>
            <a:r>
              <a:rPr lang="en-US" sz="2000" dirty="0" err="1"/>
              <a:t>businessEdge</a:t>
            </a:r>
            <a:r>
              <a:rPr lang="en-US" sz="2000" dirty="0"/>
              <a:t> </a:t>
            </a:r>
            <a:r>
              <a:rPr lang="fa-IR" sz="2000" dirty="0" smtClean="0"/>
              <a:t> و </a:t>
            </a:r>
            <a:r>
              <a:rPr lang="en-US" sz="2000" dirty="0"/>
              <a:t>UBM TECH </a:t>
            </a:r>
            <a:r>
              <a:rPr lang="fa-IR" sz="2000" dirty="0" smtClean="0"/>
              <a:t> و </a:t>
            </a:r>
            <a:r>
              <a:rPr lang="fa-IR" sz="2000" dirty="0"/>
              <a:t>برای جوانترها وب سایت </a:t>
            </a:r>
            <a:r>
              <a:rPr lang="fa-IR" sz="2000" dirty="0" smtClean="0"/>
              <a:t>هایی  </a:t>
            </a:r>
            <a:r>
              <a:rPr lang="fa-IR" sz="2000" dirty="0"/>
              <a:t>مثل</a:t>
            </a:r>
            <a:r>
              <a:rPr lang="en-US" sz="2000" dirty="0" err="1" smtClean="0"/>
              <a:t>Clickdex,readwriteweb,VentureBeat,GigaOm,TechCrunh</a:t>
            </a:r>
            <a:r>
              <a:rPr lang="en-US" sz="2000" dirty="0" smtClean="0"/>
              <a:t>, </a:t>
            </a:r>
            <a:r>
              <a:rPr lang="en-US" sz="2000" dirty="0"/>
              <a:t>	</a:t>
            </a:r>
            <a:r>
              <a:rPr lang="en-US" sz="2000" dirty="0" smtClean="0"/>
              <a:t> </a:t>
            </a:r>
            <a:r>
              <a:rPr lang="en-US" sz="2000" dirty="0" err="1" smtClean="0"/>
              <a:t>Mashable</a:t>
            </a:r>
            <a:endParaRPr lang="en-US" sz="2000" dirty="0"/>
          </a:p>
          <a:p>
            <a:endParaRPr lang="fa-I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113" y="1140576"/>
            <a:ext cx="1505887" cy="9730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3"/>
          <a:stretch>
            <a:fillRect/>
          </a:stretch>
        </p:blipFill>
        <p:spPr>
          <a:xfrm>
            <a:off x="7638112" y="2113612"/>
            <a:ext cx="1505887" cy="10095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a:stretch>
            <a:fillRect/>
          </a:stretch>
        </p:blipFill>
        <p:spPr>
          <a:xfrm>
            <a:off x="7638111" y="3123203"/>
            <a:ext cx="1505887" cy="10299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5"/>
          <a:stretch>
            <a:fillRect/>
          </a:stretch>
        </p:blipFill>
        <p:spPr>
          <a:xfrm>
            <a:off x="7638111" y="4162622"/>
            <a:ext cx="1494955" cy="1000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Slide Number Placeholder 2"/>
          <p:cNvSpPr>
            <a:spLocks noGrp="1"/>
          </p:cNvSpPr>
          <p:nvPr>
            <p:ph type="sldNum" sz="quarter" idx="12"/>
          </p:nvPr>
        </p:nvSpPr>
        <p:spPr/>
        <p:txBody>
          <a:bodyPr/>
          <a:lstStyle/>
          <a:p>
            <a:fld id="{2F4CD351-6A8F-497C-92E2-2A156947B4E9}" type="slidenum">
              <a:rPr lang="fa-IR" smtClean="0"/>
              <a:t>23</a:t>
            </a:fld>
            <a:endParaRPr lang="fa-IR"/>
          </a:p>
        </p:txBody>
      </p:sp>
    </p:spTree>
    <p:extLst>
      <p:ext uri="{BB962C8B-B14F-4D97-AF65-F5344CB8AC3E}">
        <p14:creationId xmlns:p14="http://schemas.microsoft.com/office/powerpoint/2010/main" val="3544209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42348" y="1484026"/>
            <a:ext cx="1706780" cy="18284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stretch>
            <a:fillRect/>
          </a:stretch>
        </p:blipFill>
        <p:spPr>
          <a:xfrm>
            <a:off x="7242348" y="3522689"/>
            <a:ext cx="1706780" cy="1911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299803" y="1430526"/>
            <a:ext cx="6820525" cy="4216539"/>
          </a:xfrm>
          <a:prstGeom prst="rect">
            <a:avLst/>
          </a:prstGeom>
        </p:spPr>
        <p:txBody>
          <a:bodyPr wrap="square">
            <a:spAutoFit/>
          </a:bodyPr>
          <a:lstStyle/>
          <a:p>
            <a:r>
              <a:rPr lang="fa-IR" sz="2000" dirty="0"/>
              <a:t>• وبلاگ های اجتماعی که تبلیغات خاصی برای گروه خاصی از افراد که متعلق به بازار اختصاصی هستند ارائه می دهد.</a:t>
            </a:r>
          </a:p>
          <a:p>
            <a:r>
              <a:rPr lang="fa-IR" sz="2000" dirty="0"/>
              <a:t>	 </a:t>
            </a:r>
            <a:r>
              <a:rPr lang="fa-IR" sz="2400" dirty="0" smtClean="0">
                <a:solidFill>
                  <a:schemeClr val="accent1">
                    <a:lumMod val="60000"/>
                    <a:lumOff val="40000"/>
                  </a:schemeClr>
                </a:solidFill>
                <a:cs typeface="B Titr" panose="00000700000000000000" pitchFamily="2" charset="-78"/>
              </a:rPr>
              <a:t>بلاگ </a:t>
            </a:r>
            <a:r>
              <a:rPr lang="fa-IR" sz="2400" dirty="0">
                <a:solidFill>
                  <a:schemeClr val="accent1">
                    <a:lumMod val="60000"/>
                    <a:lumOff val="40000"/>
                  </a:schemeClr>
                </a:solidFill>
                <a:cs typeface="B Titr" panose="00000700000000000000" pitchFamily="2" charset="-78"/>
              </a:rPr>
              <a:t>ها:</a:t>
            </a:r>
          </a:p>
          <a:p>
            <a:r>
              <a:rPr lang="fa-IR" sz="2000" dirty="0"/>
              <a:t>نکته ی زیبای وب این است که شما می توانید به صاحبان مستقل بلاگ های موفق دسترسی پیدا کنید. بعضی از وبلاگ ها تبلیغات اینترنتی انجام نمی دهند اما بسیاری دیگر این کار را انجام می دهند. برخی از آنها به ایجاد روابط تجاری با شما علاقه مندند و همچنین ایجاد یک سیستم تبادل لینک مستمر که به جذب مشتری هدف شما کمک می کند.</a:t>
            </a:r>
          </a:p>
          <a:p>
            <a:r>
              <a:rPr lang="fa-IR" sz="2000" dirty="0"/>
              <a:t>	 </a:t>
            </a:r>
            <a:r>
              <a:rPr lang="fa-IR" sz="2400" dirty="0" smtClean="0">
                <a:solidFill>
                  <a:schemeClr val="accent1">
                    <a:lumMod val="60000"/>
                    <a:lumOff val="40000"/>
                  </a:schemeClr>
                </a:solidFill>
                <a:cs typeface="B Titr" panose="00000700000000000000" pitchFamily="2" charset="-78"/>
              </a:rPr>
              <a:t>تبلیغات </a:t>
            </a:r>
            <a:r>
              <a:rPr lang="fa-IR" sz="2400" dirty="0">
                <a:solidFill>
                  <a:schemeClr val="accent1">
                    <a:lumMod val="60000"/>
                    <a:lumOff val="40000"/>
                  </a:schemeClr>
                </a:solidFill>
                <a:cs typeface="B Titr" panose="00000700000000000000" pitchFamily="2" charset="-78"/>
              </a:rPr>
              <a:t>از طریق گوشی های موبایل:</a:t>
            </a:r>
          </a:p>
          <a:p>
            <a:r>
              <a:rPr lang="fa-IR" sz="2000" dirty="0"/>
              <a:t>این نوع تبلیغ یک مرز جدیدی در تبلیغات اینترنتی است و به سرعت در حال رشد می باشد. مشتریان امروزه جستجو و کار با گوشی تلفن همراه خود را به نشستن پشت میز و کار با کامپیوتر خانگی یا لپ تاپ ترجیح می دهتد.</a:t>
            </a:r>
          </a:p>
          <a:p>
            <a:r>
              <a:rPr lang="fa-IR" sz="2000" dirty="0"/>
              <a:t>بهتره زودتر به این نوع تبلیغات فکر کنید!</a:t>
            </a:r>
          </a:p>
        </p:txBody>
      </p:sp>
      <p:sp>
        <p:nvSpPr>
          <p:cNvPr id="3" name="Slide Number Placeholder 2"/>
          <p:cNvSpPr>
            <a:spLocks noGrp="1"/>
          </p:cNvSpPr>
          <p:nvPr>
            <p:ph type="sldNum" sz="quarter" idx="12"/>
          </p:nvPr>
        </p:nvSpPr>
        <p:spPr/>
        <p:txBody>
          <a:bodyPr/>
          <a:lstStyle/>
          <a:p>
            <a:fld id="{2F4CD351-6A8F-497C-92E2-2A156947B4E9}" type="slidenum">
              <a:rPr lang="fa-IR" smtClean="0"/>
              <a:t>24</a:t>
            </a:fld>
            <a:endParaRPr lang="fa-IR"/>
          </a:p>
        </p:txBody>
      </p:sp>
    </p:spTree>
    <p:extLst>
      <p:ext uri="{BB962C8B-B14F-4D97-AF65-F5344CB8AC3E}">
        <p14:creationId xmlns:p14="http://schemas.microsoft.com/office/powerpoint/2010/main" val="1186391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4"/>
            <a:ext cx="9144000" cy="6859084"/>
          </a:xfrm>
        </p:spPr>
      </p:pic>
      <p:sp>
        <p:nvSpPr>
          <p:cNvPr id="3" name="Slide Number Placeholder 2"/>
          <p:cNvSpPr>
            <a:spLocks noGrp="1"/>
          </p:cNvSpPr>
          <p:nvPr>
            <p:ph type="sldNum" sz="quarter" idx="12"/>
          </p:nvPr>
        </p:nvSpPr>
        <p:spPr/>
        <p:txBody>
          <a:bodyPr/>
          <a:lstStyle/>
          <a:p>
            <a:fld id="{2F4CD351-6A8F-497C-92E2-2A156947B4E9}" type="slidenum">
              <a:rPr lang="fa-IR" smtClean="0"/>
              <a:t>25</a:t>
            </a:fld>
            <a:endParaRPr lang="fa-IR"/>
          </a:p>
        </p:txBody>
      </p:sp>
    </p:spTree>
    <p:extLst>
      <p:ext uri="{BB962C8B-B14F-4D97-AF65-F5344CB8AC3E}">
        <p14:creationId xmlns:p14="http://schemas.microsoft.com/office/powerpoint/2010/main" val="1206219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902" y="134911"/>
            <a:ext cx="2517866" cy="22313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Content Placeholder 2"/>
          <p:cNvSpPr>
            <a:spLocks noGrp="1"/>
          </p:cNvSpPr>
          <p:nvPr>
            <p:ph idx="1"/>
          </p:nvPr>
        </p:nvSpPr>
        <p:spPr>
          <a:xfrm>
            <a:off x="1154243" y="2321270"/>
            <a:ext cx="7230562" cy="4626671"/>
          </a:xfrm>
        </p:spPr>
        <p:txBody>
          <a:bodyPr/>
          <a:lstStyle/>
          <a:p>
            <a:pPr marL="0" indent="0">
              <a:buNone/>
            </a:pPr>
            <a:r>
              <a:rPr lang="fa-IR" sz="2400" dirty="0">
                <a:solidFill>
                  <a:schemeClr val="accent1">
                    <a:lumMod val="60000"/>
                    <a:lumOff val="40000"/>
                  </a:schemeClr>
                </a:solidFill>
                <a:cs typeface="B Titr" panose="00000700000000000000" pitchFamily="2" charset="-78"/>
              </a:rPr>
              <a:t>چگونه یک کمپین تبلیغات کلیکی را اجرا کنیم؟</a:t>
            </a:r>
          </a:p>
          <a:p>
            <a:pPr marL="0" indent="0">
              <a:buNone/>
            </a:pPr>
            <a:r>
              <a:rPr lang="fa-IR" dirty="0"/>
              <a:t>زمانی که محل تبلیغات خود را مشخص کردید حال باید به نحوه ی تبلیغات بپردازیم!</a:t>
            </a:r>
          </a:p>
          <a:p>
            <a:pPr marL="0" indent="0">
              <a:buNone/>
            </a:pPr>
            <a:r>
              <a:rPr lang="fa-IR" dirty="0"/>
              <a:t>معمول ترین نوع تبلیغات، تبلیغات کلیکی گوگل است</a:t>
            </a:r>
            <a:r>
              <a:rPr lang="fa-IR" dirty="0" smtClean="0"/>
              <a:t>.</a:t>
            </a:r>
          </a:p>
          <a:p>
            <a:pPr marL="0" indent="0">
              <a:buNone/>
            </a:pPr>
            <a:endParaRPr lang="fa-IR" dirty="0"/>
          </a:p>
          <a:p>
            <a:pPr marL="0" indent="0">
              <a:buNone/>
            </a:pPr>
            <a:r>
              <a:rPr lang="fa-IR" sz="2400" dirty="0">
                <a:solidFill>
                  <a:schemeClr val="accent1">
                    <a:lumMod val="60000"/>
                    <a:lumOff val="40000"/>
                  </a:schemeClr>
                </a:solidFill>
                <a:cs typeface="B Titr" panose="00000700000000000000" pitchFamily="2" charset="-78"/>
              </a:rPr>
              <a:t>اولین قدم در گوگل ادورز:</a:t>
            </a:r>
          </a:p>
          <a:p>
            <a:pPr marL="0" indent="0">
              <a:buNone/>
            </a:pPr>
            <a:r>
              <a:rPr lang="fa-IR" dirty="0"/>
              <a:t>گوگل ادورز یکی از معروف ترین انتخاب ها برای </a:t>
            </a:r>
            <a:r>
              <a:rPr lang="fa-IR" dirty="0" smtClean="0"/>
              <a:t>کمپین کلیکی</a:t>
            </a:r>
            <a:r>
              <a:rPr lang="en-US" dirty="0" smtClean="0"/>
              <a:t> </a:t>
            </a:r>
            <a:r>
              <a:rPr lang="fa-IR" dirty="0" smtClean="0"/>
              <a:t>(</a:t>
            </a:r>
            <a:r>
              <a:rPr lang="en-US" dirty="0" err="1" smtClean="0"/>
              <a:t>ppc</a:t>
            </a:r>
            <a:r>
              <a:rPr lang="fa-IR" dirty="0" smtClean="0"/>
              <a:t>)است</a:t>
            </a:r>
            <a:r>
              <a:rPr lang="fa-IR" dirty="0"/>
              <a:t>. اگر در مورد بودجه تان فکر می کنید گوگل </a:t>
            </a:r>
            <a:r>
              <a:rPr lang="fa-IR" dirty="0" smtClean="0"/>
              <a:t>ادوردز </a:t>
            </a:r>
            <a:r>
              <a:rPr lang="fa-IR" dirty="0"/>
              <a:t>به شما اجازه ی هزینه کردن به اندازه بودجه تان را می دهد، تنها زمانی باید هزینه ای را پرداخت کنید که روی تبلیغ شما کلیک شود. هر چه قدر هزینه پیشنهادی بابت هر کلیک را بالاتر ببرید، موقعیت شما در یک صفحه ی جستجوی گوگل بالاتر می رود.</a:t>
            </a:r>
          </a:p>
          <a:p>
            <a:endParaRPr lang="fa-IR" dirty="0"/>
          </a:p>
        </p:txBody>
      </p:sp>
      <p:sp>
        <p:nvSpPr>
          <p:cNvPr id="5" name="Slide Number Placeholder 4"/>
          <p:cNvSpPr>
            <a:spLocks noGrp="1"/>
          </p:cNvSpPr>
          <p:nvPr>
            <p:ph type="sldNum" sz="quarter" idx="12"/>
          </p:nvPr>
        </p:nvSpPr>
        <p:spPr/>
        <p:txBody>
          <a:bodyPr/>
          <a:lstStyle/>
          <a:p>
            <a:fld id="{2F4CD351-6A8F-497C-92E2-2A156947B4E9}" type="slidenum">
              <a:rPr lang="fa-IR" smtClean="0"/>
              <a:t>26</a:t>
            </a:fld>
            <a:endParaRPr lang="fa-IR"/>
          </a:p>
        </p:txBody>
      </p:sp>
    </p:spTree>
    <p:extLst>
      <p:ext uri="{BB962C8B-B14F-4D97-AF65-F5344CB8AC3E}">
        <p14:creationId xmlns:p14="http://schemas.microsoft.com/office/powerpoint/2010/main" val="3039337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927" y="99400"/>
            <a:ext cx="6711950" cy="13396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0" y="1598416"/>
            <a:ext cx="9019054" cy="5139869"/>
          </a:xfrm>
          <a:prstGeom prst="rect">
            <a:avLst/>
          </a:prstGeom>
        </p:spPr>
        <p:txBody>
          <a:bodyPr wrap="square">
            <a:spAutoFit/>
          </a:bodyPr>
          <a:lstStyle/>
          <a:p>
            <a:r>
              <a:rPr lang="fa-IR" sz="2000" dirty="0"/>
              <a:t>در این جا لازم نیست بیشترین هزینه را پرداخت کنید تا بهترین نتیجه را بگیرید.</a:t>
            </a:r>
          </a:p>
          <a:p>
            <a:r>
              <a:rPr lang="fa-IR" sz="2000" dirty="0"/>
              <a:t>از آنجایی که تبلیغات شما بسیار دقیق و هدفمند است و کلمات کلیدی مرتبط با آن ساخته شده است، رتبه کیفیتی خوبی به دست خواهد آورد.</a:t>
            </a:r>
          </a:p>
          <a:p>
            <a:r>
              <a:rPr lang="fa-IR" sz="2000" dirty="0"/>
              <a:t>رتبه کیفیتی شما بسیار مهم است زیرا اعتبار کلمه کلیدی را نشان می دهد. هم چنین اعتبار صفحه فرود و تبلیغات شما ر ا نیز بالاتر می برد .گوگل ادورز به شما امکان محاسبه ی رتبه کیفیتی هر کلمه کلیدی را می دهد.</a:t>
            </a:r>
          </a:p>
          <a:p>
            <a:r>
              <a:rPr lang="fa-IR" sz="2000" dirty="0"/>
              <a:t>تبلیغات کلیکی بستر مطالعاتی مناسبی برای تست روش های خوب و بد برای کسب درآمد است.</a:t>
            </a:r>
          </a:p>
          <a:p>
            <a:r>
              <a:rPr lang="fa-IR" sz="2400" dirty="0">
                <a:solidFill>
                  <a:schemeClr val="accent1">
                    <a:lumMod val="60000"/>
                    <a:lumOff val="40000"/>
                  </a:schemeClr>
                </a:solidFill>
              </a:rPr>
              <a:t>کمپین ها</a:t>
            </a:r>
          </a:p>
          <a:p>
            <a:r>
              <a:rPr lang="fa-IR" sz="2000" dirty="0"/>
              <a:t>یک کمپین ابزارهای زیادی از گوگل برای ارائه دارد. یک کمپین دارای دسته بندی های متعددی است. یک گروه تبلیغات یا ادگروپ </a:t>
            </a:r>
            <a:r>
              <a:rPr lang="fa-IR" sz="2000" dirty="0" smtClean="0"/>
              <a:t>(که </a:t>
            </a:r>
            <a:r>
              <a:rPr lang="fa-IR" sz="2000" dirty="0"/>
              <a:t>شامل تبلیغات، کلمات کلیدی و نرخ </a:t>
            </a:r>
            <a:r>
              <a:rPr lang="fa-IR" sz="2000" dirty="0" smtClean="0"/>
              <a:t>است) </a:t>
            </a:r>
            <a:r>
              <a:rPr lang="fa-IR" sz="2000" dirty="0"/>
              <a:t>که بودجه، منطقه بندی و سایر تنظیمات را در بر می گیرد. یک حساب </a:t>
            </a:r>
            <a:r>
              <a:rPr lang="fa-IR" sz="2000" dirty="0" smtClean="0"/>
              <a:t>ادوردز </a:t>
            </a:r>
            <a:r>
              <a:rPr lang="fa-IR" sz="2000" dirty="0"/>
              <a:t>محدود به یک کمپین نمی شود و کمپین های زیادی را در بر می گیرد.</a:t>
            </a:r>
          </a:p>
          <a:p>
            <a:r>
              <a:rPr lang="fa-IR" sz="2000" dirty="0"/>
              <a:t>هدف دسته بندی های این چنینی کمپین ها هم نظم دادن به سرویس ها و محصولاتی است که ارائه می دهیم.</a:t>
            </a:r>
          </a:p>
          <a:p>
            <a:r>
              <a:rPr lang="fa-IR" sz="2400" dirty="0">
                <a:solidFill>
                  <a:schemeClr val="accent1">
                    <a:lumMod val="60000"/>
                    <a:lumOff val="40000"/>
                  </a:schemeClr>
                </a:solidFill>
              </a:rPr>
              <a:t>گروه های تبلیغاتی</a:t>
            </a:r>
          </a:p>
          <a:p>
            <a:r>
              <a:rPr lang="fa-IR" sz="2000" dirty="0"/>
              <a:t>گروه های تبلیغاتی یک کمپین به عنوان مجموعه ای از کلمات کلیدی، تبلیغات و نرخ ها در نظر می گیرد. این نکته مفید است که گروه های تبلیغاتی را به عنوان نقاط فروش در نظر بگیرید و تقسیم بندی نمایید.</a:t>
            </a:r>
          </a:p>
        </p:txBody>
      </p:sp>
      <p:sp>
        <p:nvSpPr>
          <p:cNvPr id="3" name="Slide Number Placeholder 2"/>
          <p:cNvSpPr>
            <a:spLocks noGrp="1"/>
          </p:cNvSpPr>
          <p:nvPr>
            <p:ph type="sldNum" sz="quarter" idx="12"/>
          </p:nvPr>
        </p:nvSpPr>
        <p:spPr/>
        <p:txBody>
          <a:bodyPr/>
          <a:lstStyle/>
          <a:p>
            <a:fld id="{2F4CD351-6A8F-497C-92E2-2A156947B4E9}" type="slidenum">
              <a:rPr lang="fa-IR" smtClean="0"/>
              <a:t>27</a:t>
            </a:fld>
            <a:endParaRPr lang="fa-IR"/>
          </a:p>
        </p:txBody>
      </p:sp>
    </p:spTree>
    <p:extLst>
      <p:ext uri="{BB962C8B-B14F-4D97-AF65-F5344CB8AC3E}">
        <p14:creationId xmlns:p14="http://schemas.microsoft.com/office/powerpoint/2010/main" val="3501346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882" y="217579"/>
            <a:ext cx="7346924" cy="2893100"/>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کیفیت صفحه فرود</a:t>
            </a:r>
            <a:r>
              <a:rPr lang="fa-IR" sz="2400" dirty="0" smtClean="0">
                <a:solidFill>
                  <a:schemeClr val="accent1">
                    <a:lumMod val="60000"/>
                    <a:lumOff val="40000"/>
                  </a:schemeClr>
                </a:solidFill>
                <a:cs typeface="B Titr" panose="00000700000000000000" pitchFamily="2" charset="-78"/>
              </a:rPr>
              <a:t>:</a:t>
            </a:r>
          </a:p>
          <a:p>
            <a:endParaRPr lang="fa-IR" sz="2000" dirty="0"/>
          </a:p>
          <a:p>
            <a:r>
              <a:rPr lang="fa-IR" sz="2000" dirty="0"/>
              <a:t>هدف کمپین تبلیغاتی کلیکی، هدایت مستقیم مشتریان به صفحه فرود و وب سایت شماست. به همین دلیل باید اطمینان حاصل کنید که آن چه را می خواهید مشتری در صفحه می بیند، دقیقا همان چیزی است که او انتظار دارد!</a:t>
            </a:r>
          </a:p>
          <a:p>
            <a:r>
              <a:rPr lang="fa-IR" sz="2000" dirty="0"/>
              <a:t>محتوای صفحه ی فرود شما باید با تبلیغات شما و محتوای جستجو شده مشتری کاملاً هماهنگ باشد.</a:t>
            </a:r>
          </a:p>
          <a:p>
            <a:r>
              <a:rPr lang="fa-IR" sz="2000" dirty="0"/>
              <a:t>صفحه ی فرود و آدرس نمایش داده شده باید مربوط به یک وب سایت باشد</a:t>
            </a:r>
            <a:r>
              <a:rPr lang="fa-IR" sz="2000" dirty="0" smtClean="0"/>
              <a:t>.</a:t>
            </a:r>
          </a:p>
          <a:p>
            <a:endParaRPr lang="fa-IR" dirty="0"/>
          </a:p>
        </p:txBody>
      </p:sp>
      <p:pic>
        <p:nvPicPr>
          <p:cNvPr id="5" name="Picture 4"/>
          <p:cNvPicPr>
            <a:picLocks noChangeAspect="1"/>
          </p:cNvPicPr>
          <p:nvPr/>
        </p:nvPicPr>
        <p:blipFill>
          <a:blip r:embed="rId2"/>
          <a:stretch>
            <a:fillRect/>
          </a:stretch>
        </p:blipFill>
        <p:spPr>
          <a:xfrm>
            <a:off x="1722125" y="2952111"/>
            <a:ext cx="5669771" cy="1761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674558" y="4938858"/>
            <a:ext cx="6732328" cy="1384995"/>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تبلیغات در لینکدین، فیسبوک و بینگ</a:t>
            </a:r>
            <a:r>
              <a:rPr lang="fa-IR" sz="2400" dirty="0" smtClean="0">
                <a:solidFill>
                  <a:schemeClr val="accent1">
                    <a:lumMod val="60000"/>
                    <a:lumOff val="40000"/>
                  </a:schemeClr>
                </a:solidFill>
                <a:cs typeface="B Titr" panose="00000700000000000000" pitchFamily="2" charset="-78"/>
              </a:rPr>
              <a:t>:</a:t>
            </a:r>
            <a:endParaRPr lang="fa-IR" sz="2400" dirty="0">
              <a:solidFill>
                <a:schemeClr val="accent1">
                  <a:lumMod val="60000"/>
                  <a:lumOff val="40000"/>
                </a:schemeClr>
              </a:solidFill>
              <a:cs typeface="B Titr" panose="00000700000000000000" pitchFamily="2" charset="-78"/>
            </a:endParaRPr>
          </a:p>
          <a:p>
            <a:r>
              <a:rPr lang="fa-IR" sz="2000" dirty="0"/>
              <a:t>نکته قابل توجه تبلیغات لینکدین و فیسبوک این است که به نوعی شخصی سازی شده اند. همانند گوگل </a:t>
            </a:r>
            <a:r>
              <a:rPr lang="fa-IR" sz="2000" dirty="0" smtClean="0"/>
              <a:t>ادوردز </a:t>
            </a:r>
            <a:r>
              <a:rPr lang="fa-IR" sz="2000" dirty="0"/>
              <a:t>این نوع تبلیغ هم قابل تنظیم براساس موقعیت، دموگرافیک و ... است.</a:t>
            </a:r>
          </a:p>
        </p:txBody>
      </p:sp>
      <p:sp>
        <p:nvSpPr>
          <p:cNvPr id="3" name="Slide Number Placeholder 2"/>
          <p:cNvSpPr>
            <a:spLocks noGrp="1"/>
          </p:cNvSpPr>
          <p:nvPr>
            <p:ph type="sldNum" sz="quarter" idx="12"/>
          </p:nvPr>
        </p:nvSpPr>
        <p:spPr/>
        <p:txBody>
          <a:bodyPr/>
          <a:lstStyle/>
          <a:p>
            <a:fld id="{2F4CD351-6A8F-497C-92E2-2A156947B4E9}" type="slidenum">
              <a:rPr lang="fa-IR" smtClean="0"/>
              <a:t>28</a:t>
            </a:fld>
            <a:endParaRPr lang="fa-IR"/>
          </a:p>
        </p:txBody>
      </p:sp>
    </p:spTree>
    <p:extLst>
      <p:ext uri="{BB962C8B-B14F-4D97-AF65-F5344CB8AC3E}">
        <p14:creationId xmlns:p14="http://schemas.microsoft.com/office/powerpoint/2010/main" val="97242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
        <p:nvSpPr>
          <p:cNvPr id="3" name="Slide Number Placeholder 2"/>
          <p:cNvSpPr>
            <a:spLocks noGrp="1"/>
          </p:cNvSpPr>
          <p:nvPr>
            <p:ph type="sldNum" sz="quarter" idx="12"/>
          </p:nvPr>
        </p:nvSpPr>
        <p:spPr/>
        <p:txBody>
          <a:bodyPr/>
          <a:lstStyle/>
          <a:p>
            <a:fld id="{2F4CD351-6A8F-497C-92E2-2A156947B4E9}" type="slidenum">
              <a:rPr lang="fa-IR" smtClean="0"/>
              <a:t>29</a:t>
            </a:fld>
            <a:endParaRPr lang="fa-IR"/>
          </a:p>
        </p:txBody>
      </p:sp>
    </p:spTree>
    <p:extLst>
      <p:ext uri="{BB962C8B-B14F-4D97-AF65-F5344CB8AC3E}">
        <p14:creationId xmlns:p14="http://schemas.microsoft.com/office/powerpoint/2010/main" val="2063046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498" y="824459"/>
            <a:ext cx="7525063" cy="5156617"/>
          </a:xfrm>
        </p:spPr>
        <p:txBody>
          <a:bodyPr/>
          <a:lstStyle/>
          <a:p>
            <a:pPr algn="ctr"/>
            <a:r>
              <a:rPr lang="fa-IR" sz="2400" dirty="0" smtClean="0">
                <a:solidFill>
                  <a:schemeClr val="accent1">
                    <a:lumMod val="60000"/>
                    <a:lumOff val="40000"/>
                  </a:schemeClr>
                </a:solidFill>
                <a:cs typeface="B Titr" panose="00000700000000000000" pitchFamily="2" charset="-78"/>
              </a:rPr>
              <a:t/>
            </a:r>
            <a:br>
              <a:rPr lang="fa-IR" sz="2400" dirty="0" smtClean="0">
                <a:solidFill>
                  <a:schemeClr val="accent1">
                    <a:lumMod val="60000"/>
                    <a:lumOff val="40000"/>
                  </a:schemeClr>
                </a:solidFill>
                <a:cs typeface="B Titr" panose="00000700000000000000" pitchFamily="2" charset="-78"/>
              </a:rPr>
            </a:br>
            <a:r>
              <a:rPr lang="fa-IR" sz="2400" dirty="0" smtClean="0">
                <a:solidFill>
                  <a:schemeClr val="accent1">
                    <a:lumMod val="60000"/>
                    <a:lumOff val="40000"/>
                  </a:schemeClr>
                </a:solidFill>
                <a:cs typeface="B Titr" panose="00000700000000000000" pitchFamily="2" charset="-78"/>
              </a:rPr>
              <a:t>بازاریابی </a:t>
            </a:r>
            <a:r>
              <a:rPr lang="fa-IR" sz="2400" dirty="0">
                <a:solidFill>
                  <a:schemeClr val="accent1">
                    <a:lumMod val="60000"/>
                    <a:lumOff val="40000"/>
                  </a:schemeClr>
                </a:solidFill>
                <a:cs typeface="B Titr" panose="00000700000000000000" pitchFamily="2" charset="-78"/>
              </a:rPr>
              <a:t>موتورهای جستجو چیست</a:t>
            </a:r>
            <a:r>
              <a:rPr lang="fa-IR" sz="2400" dirty="0" smtClean="0">
                <a:solidFill>
                  <a:schemeClr val="accent1">
                    <a:lumMod val="60000"/>
                    <a:lumOff val="40000"/>
                  </a:schemeClr>
                </a:solidFill>
                <a:cs typeface="B Titr" panose="00000700000000000000" pitchFamily="2" charset="-78"/>
              </a:rPr>
              <a:t>؟</a:t>
            </a:r>
            <a:r>
              <a:rPr lang="fa-IR" sz="2800" dirty="0" smtClean="0"/>
              <a:t/>
            </a:r>
            <a:br>
              <a:rPr lang="fa-IR" sz="2800" dirty="0" smtClean="0"/>
            </a:br>
            <a:r>
              <a:rPr lang="fa-IR" sz="2400" dirty="0"/>
              <a:t/>
            </a:r>
            <a:br>
              <a:rPr lang="fa-IR" sz="2400" dirty="0"/>
            </a:br>
            <a:r>
              <a:rPr lang="fa-IR" sz="2400" dirty="0"/>
              <a:t>بازاریابی موتورهای </a:t>
            </a:r>
            <a:r>
              <a:rPr lang="fa-IR" sz="2400" dirty="0" smtClean="0"/>
              <a:t>جستجو(</a:t>
            </a:r>
            <a:r>
              <a:rPr lang="en-US" sz="2400" dirty="0"/>
              <a:t>SEM</a:t>
            </a:r>
            <a:r>
              <a:rPr lang="fa-IR" sz="2400" dirty="0" smtClean="0"/>
              <a:t>)</a:t>
            </a:r>
            <a:r>
              <a:rPr lang="en-US" sz="2400" dirty="0" smtClean="0"/>
              <a:t>، </a:t>
            </a:r>
            <a:r>
              <a:rPr lang="fa-IR" sz="2400" dirty="0"/>
              <a:t>شکلی از بازاریابی اینترنتی است که شامل فعالیت های ترویجی به منظور افزایش امکان دیده شدن وبسایت در صفحات نتایج موتورهای جستجوی از طریق بهینه سازی و تبلیغات می شود. </a:t>
            </a:r>
            <a:r>
              <a:rPr lang="en-US" sz="2400" dirty="0"/>
              <a:t>SEM </a:t>
            </a:r>
            <a:r>
              <a:rPr lang="fa-IR" sz="2400" dirty="0"/>
              <a:t>ممکن است از بهینه سازی وبسایت (سئو)، که شامل طراحی مجدد یا بهبود محتوای سایت می شود، و یا از خدمات تبلیغات کلیکی </a:t>
            </a:r>
            <a:r>
              <a:rPr lang="fa-IR" sz="2400" dirty="0" smtClean="0"/>
              <a:t>(</a:t>
            </a:r>
            <a:r>
              <a:rPr lang="en-US" sz="2400" dirty="0"/>
              <a:t>pay </a:t>
            </a:r>
            <a:r>
              <a:rPr lang="en-US" sz="2400" dirty="0" smtClean="0"/>
              <a:t>per </a:t>
            </a:r>
            <a:r>
              <a:rPr lang="en-US" sz="2400" dirty="0"/>
              <a:t>click: </a:t>
            </a:r>
            <a:r>
              <a:rPr lang="en-US" sz="2400" dirty="0" err="1"/>
              <a:t>ppc</a:t>
            </a:r>
            <a:r>
              <a:rPr lang="fa-IR" sz="2400" dirty="0" smtClean="0"/>
              <a:t>)استفاده </a:t>
            </a:r>
            <a:r>
              <a:rPr lang="fa-IR" sz="2400" dirty="0"/>
              <a:t>نماید تا جایگاه بالاتری در نتایج جستجوها کسب نماید. به عبارت دیگر، بازاریابی موتورهای جستجو، عبارتی کلی می باشد که شامل تبلیغات کلیکی و بهینه سازی سایت می شود.</a:t>
            </a:r>
            <a:br>
              <a:rPr lang="fa-IR" sz="2400" dirty="0"/>
            </a:br>
            <a:endParaRPr lang="fa-IR" sz="2400" dirty="0"/>
          </a:p>
        </p:txBody>
      </p:sp>
      <p:sp>
        <p:nvSpPr>
          <p:cNvPr id="4" name="Slide Number Placeholder 3"/>
          <p:cNvSpPr>
            <a:spLocks noGrp="1"/>
          </p:cNvSpPr>
          <p:nvPr>
            <p:ph type="sldNum" sz="quarter" idx="12"/>
          </p:nvPr>
        </p:nvSpPr>
        <p:spPr/>
        <p:txBody>
          <a:bodyPr/>
          <a:lstStyle/>
          <a:p>
            <a:fld id="{2F4CD351-6A8F-497C-92E2-2A156947B4E9}" type="slidenum">
              <a:rPr lang="fa-IR" smtClean="0"/>
              <a:t>3</a:t>
            </a:fld>
            <a:endParaRPr lang="fa-IR"/>
          </a:p>
        </p:txBody>
      </p:sp>
    </p:spTree>
    <p:extLst>
      <p:ext uri="{BB962C8B-B14F-4D97-AF65-F5344CB8AC3E}">
        <p14:creationId xmlns:p14="http://schemas.microsoft.com/office/powerpoint/2010/main" val="3712299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3" y="1566471"/>
            <a:ext cx="8259581" cy="4195481"/>
          </a:xfrm>
        </p:spPr>
        <p:txBody>
          <a:bodyPr>
            <a:noAutofit/>
          </a:bodyPr>
          <a:lstStyle/>
          <a:p>
            <a:pPr marL="0" indent="0">
              <a:buNone/>
            </a:pPr>
            <a:r>
              <a:rPr lang="fa-IR" sz="2600" dirty="0">
                <a:solidFill>
                  <a:schemeClr val="accent1">
                    <a:lumMod val="60000"/>
                    <a:lumOff val="40000"/>
                  </a:schemeClr>
                </a:solidFill>
                <a:cs typeface="B Titr" panose="00000700000000000000" pitchFamily="2" charset="-78"/>
              </a:rPr>
              <a:t>چگونه بهینه سازی را به شکل درستی انجام </a:t>
            </a:r>
            <a:r>
              <a:rPr lang="fa-IR" sz="2600" dirty="0" smtClean="0">
                <a:solidFill>
                  <a:schemeClr val="accent1">
                    <a:lumMod val="60000"/>
                    <a:lumOff val="40000"/>
                  </a:schemeClr>
                </a:solidFill>
                <a:cs typeface="B Titr" panose="00000700000000000000" pitchFamily="2" charset="-78"/>
              </a:rPr>
              <a:t>دهیم؟</a:t>
            </a:r>
          </a:p>
          <a:p>
            <a:pPr marL="0" indent="0">
              <a:buNone/>
            </a:pPr>
            <a:endParaRPr lang="fa-IR" sz="2200" dirty="0"/>
          </a:p>
          <a:p>
            <a:pPr marL="0" indent="0">
              <a:buNone/>
            </a:pPr>
            <a:r>
              <a:rPr lang="fa-IR" dirty="0"/>
              <a:t>وقتی در سال 2006 بحث وبلاگ داغ شد. افراد شروع به یادگیری هنر </a:t>
            </a:r>
            <a:r>
              <a:rPr lang="fa-IR" dirty="0" smtClean="0"/>
              <a:t>سیاه(!) سئو </a:t>
            </a:r>
            <a:r>
              <a:rPr lang="fa-IR" dirty="0"/>
              <a:t>کردند، متاتگ ها، بحث کلمات کلیدی، ساخت بک لینک ها و ایجاد شبکه های مجازی دوستان برای اشتراک گذاری پست ها</a:t>
            </a:r>
            <a:r>
              <a:rPr lang="fa-IR" dirty="0" smtClean="0"/>
              <a:t>!</a:t>
            </a:r>
          </a:p>
          <a:p>
            <a:pPr marL="0" indent="0">
              <a:buNone/>
            </a:pPr>
            <a:endParaRPr lang="fa-IR" sz="2200" dirty="0"/>
          </a:p>
          <a:p>
            <a:pPr marL="0" indent="0">
              <a:buNone/>
            </a:pPr>
            <a:r>
              <a:rPr lang="fa-IR" sz="2600" dirty="0">
                <a:solidFill>
                  <a:schemeClr val="accent1">
                    <a:lumMod val="60000"/>
                    <a:lumOff val="40000"/>
                  </a:schemeClr>
                </a:solidFill>
              </a:rPr>
              <a:t>اصول سئو</a:t>
            </a:r>
            <a:r>
              <a:rPr lang="fa-IR" sz="2600" dirty="0" smtClean="0">
                <a:solidFill>
                  <a:schemeClr val="accent1">
                    <a:lumMod val="60000"/>
                    <a:lumOff val="40000"/>
                  </a:schemeClr>
                </a:solidFill>
              </a:rPr>
              <a:t>:</a:t>
            </a:r>
            <a:endParaRPr lang="fa-IR" sz="2600" dirty="0">
              <a:solidFill>
                <a:schemeClr val="accent1">
                  <a:lumMod val="60000"/>
                  <a:lumOff val="40000"/>
                </a:schemeClr>
              </a:solidFill>
            </a:endParaRPr>
          </a:p>
          <a:p>
            <a:pPr marL="0" indent="0">
              <a:buNone/>
            </a:pPr>
            <a:r>
              <a:rPr lang="fa-IR" dirty="0"/>
              <a:t>راه اندازی گوگل پاندا و پنگوئن بازی هنرمندان سئوی کلاه سیاه را دگرگون ساخت!</a:t>
            </a:r>
          </a:p>
          <a:p>
            <a:pPr marL="0" indent="0">
              <a:buNone/>
            </a:pPr>
            <a:r>
              <a:rPr lang="fa-IR" dirty="0"/>
              <a:t>بهینه سازی موتورهای </a:t>
            </a:r>
            <a:r>
              <a:rPr lang="fa-IR" dirty="0" smtClean="0"/>
              <a:t>جستجو(سئو) </a:t>
            </a:r>
            <a:r>
              <a:rPr lang="fa-IR" dirty="0"/>
              <a:t>یک تاکتیک برتر است. و هرچه قدر هوشمندتر می شود به بازی گرفتن این سیستم غیر ممکن تر می گردد. امروزه رد شدن از مرز موتورهای جستجو بیش از هر چیز به داستان گویی های آنلاین و جذاب موبوط است. افزودن محتوا به سیستم وب سایت تان به صورت روزانه مهم ترین نقش را در سئو دارد.</a:t>
            </a:r>
          </a:p>
          <a:p>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97" y="179881"/>
            <a:ext cx="2348431" cy="21735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Slide Number Placeholder 4"/>
          <p:cNvSpPr>
            <a:spLocks noGrp="1"/>
          </p:cNvSpPr>
          <p:nvPr>
            <p:ph type="sldNum" sz="quarter" idx="12"/>
          </p:nvPr>
        </p:nvSpPr>
        <p:spPr/>
        <p:txBody>
          <a:bodyPr/>
          <a:lstStyle/>
          <a:p>
            <a:fld id="{2F4CD351-6A8F-497C-92E2-2A156947B4E9}" type="slidenum">
              <a:rPr lang="fa-IR" smtClean="0"/>
              <a:t>30</a:t>
            </a:fld>
            <a:endParaRPr lang="fa-IR"/>
          </a:p>
        </p:txBody>
      </p:sp>
    </p:spTree>
    <p:extLst>
      <p:ext uri="{BB962C8B-B14F-4D97-AF65-F5344CB8AC3E}">
        <p14:creationId xmlns:p14="http://schemas.microsoft.com/office/powerpoint/2010/main" val="3882387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23" y="122555"/>
            <a:ext cx="6565692" cy="14214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74951" y="1648919"/>
            <a:ext cx="8814216" cy="5139869"/>
          </a:xfrm>
          <a:prstGeom prst="rect">
            <a:avLst/>
          </a:prstGeom>
        </p:spPr>
        <p:txBody>
          <a:bodyPr wrap="square">
            <a:spAutoFit/>
          </a:bodyPr>
          <a:lstStyle/>
          <a:p>
            <a:r>
              <a:rPr lang="fa-IR" sz="2000" dirty="0"/>
              <a:t>اما روش های مختلف و قدم های اولیه ای برای اطمینان از دیده شدن وب سایت تان توسط گوگل وجود دارد.</a:t>
            </a:r>
          </a:p>
          <a:p>
            <a:r>
              <a:rPr lang="fa-IR" sz="2400" dirty="0" smtClean="0">
                <a:solidFill>
                  <a:schemeClr val="accent1">
                    <a:lumMod val="60000"/>
                    <a:lumOff val="40000"/>
                  </a:schemeClr>
                </a:solidFill>
              </a:rPr>
              <a:t>•</a:t>
            </a:r>
            <a:r>
              <a:rPr lang="fa-IR" sz="2400" dirty="0">
                <a:solidFill>
                  <a:schemeClr val="accent1">
                    <a:lumMod val="60000"/>
                    <a:lumOff val="40000"/>
                  </a:schemeClr>
                </a:solidFill>
              </a:rPr>
              <a:t>تحقیق کلید واژه</a:t>
            </a:r>
          </a:p>
          <a:p>
            <a:r>
              <a:rPr lang="fa-IR" sz="2000" dirty="0"/>
              <a:t>یک سئوی خوب با تحقیق کلید واژه آغاز می شود. شما باید کلماتی را که مشتریان شما برای جستجوی محصول تان به کار می برند بیابید! </a:t>
            </a:r>
          </a:p>
          <a:p>
            <a:r>
              <a:rPr lang="fa-IR" sz="2000" dirty="0"/>
              <a:t>سپس باید به کلمات کلیدی طولانی توجه کنید! این کلمات کمتر جستجو می شوند و رقابت کمتری هم دارند.</a:t>
            </a:r>
          </a:p>
          <a:p>
            <a:r>
              <a:rPr lang="fa-IR" sz="2000" dirty="0"/>
              <a:t>پس از آن باید به عبارات کلیدی توجه کنید! چگونه باید عبارت کلیدی را پیدا کرد؟ باید به فیسبوک، توییتر و به نظرات مثبت داده شده روی وبلاگ توجه کنید!</a:t>
            </a:r>
          </a:p>
          <a:p>
            <a:r>
              <a:rPr lang="fa-IR" sz="2400" dirty="0" smtClean="0">
                <a:solidFill>
                  <a:schemeClr val="accent1">
                    <a:lumMod val="60000"/>
                    <a:lumOff val="40000"/>
                  </a:schemeClr>
                </a:solidFill>
              </a:rPr>
              <a:t>•</a:t>
            </a:r>
            <a:r>
              <a:rPr lang="fa-IR" sz="2400" dirty="0">
                <a:solidFill>
                  <a:schemeClr val="accent1">
                    <a:lumMod val="60000"/>
                    <a:lumOff val="40000"/>
                  </a:schemeClr>
                </a:solidFill>
              </a:rPr>
              <a:t>از کلمات کلیدی خود هوشمندانه استفاده کنید!</a:t>
            </a:r>
          </a:p>
          <a:p>
            <a:r>
              <a:rPr lang="fa-IR" sz="2000" dirty="0"/>
              <a:t>گوگل پاندا و پنگوئن بسیاری از استراتژی های خودشان رو برای تشخیص بازی کلاه سیاه های سئو تغییر دادند.</a:t>
            </a:r>
          </a:p>
          <a:p>
            <a:r>
              <a:rPr lang="fa-IR" sz="2000" dirty="0"/>
              <a:t>بعضی از این تاکتیک هایی که گوگل آنها را جریمه می کند، عبارتند </a:t>
            </a:r>
            <a:r>
              <a:rPr lang="fa-IR" sz="2000" dirty="0" smtClean="0"/>
              <a:t>از:</a:t>
            </a:r>
          </a:p>
          <a:p>
            <a:r>
              <a:rPr lang="fa-IR" sz="2000" dirty="0" smtClean="0"/>
              <a:t>لینک </a:t>
            </a:r>
            <a:r>
              <a:rPr lang="fa-IR" sz="2000" dirty="0"/>
              <a:t>ساختن  بدون کیفیت 	  </a:t>
            </a:r>
            <a:endParaRPr lang="fa-IR" sz="2000" dirty="0" smtClean="0"/>
          </a:p>
          <a:p>
            <a:r>
              <a:rPr lang="fa-IR" sz="2000" dirty="0" smtClean="0"/>
              <a:t>صفحه </a:t>
            </a:r>
            <a:r>
              <a:rPr lang="fa-IR" sz="2000" dirty="0"/>
              <a:t>ی فرود بی محتوا و بی کیفیت 	 </a:t>
            </a:r>
            <a:endParaRPr lang="fa-IR" sz="2000" dirty="0" smtClean="0"/>
          </a:p>
          <a:p>
            <a:r>
              <a:rPr lang="fa-IR" sz="2000" dirty="0" smtClean="0"/>
              <a:t> </a:t>
            </a:r>
            <a:r>
              <a:rPr lang="fa-IR" sz="2000" dirty="0"/>
              <a:t>کلمات کلیدی بسیار زیاد</a:t>
            </a:r>
          </a:p>
          <a:p>
            <a:r>
              <a:rPr lang="fa-IR" sz="2000" dirty="0" smtClean="0"/>
              <a:t>محتوای </a:t>
            </a:r>
            <a:r>
              <a:rPr lang="fa-IR" sz="2000" dirty="0"/>
              <a:t>بی مفهوم فقط برای کسب ترافیک</a:t>
            </a:r>
          </a:p>
        </p:txBody>
      </p:sp>
      <p:sp>
        <p:nvSpPr>
          <p:cNvPr id="3" name="Slide Number Placeholder 2"/>
          <p:cNvSpPr>
            <a:spLocks noGrp="1"/>
          </p:cNvSpPr>
          <p:nvPr>
            <p:ph type="sldNum" sz="quarter" idx="12"/>
          </p:nvPr>
        </p:nvSpPr>
        <p:spPr/>
        <p:txBody>
          <a:bodyPr/>
          <a:lstStyle/>
          <a:p>
            <a:fld id="{2F4CD351-6A8F-497C-92E2-2A156947B4E9}" type="slidenum">
              <a:rPr lang="fa-IR" smtClean="0"/>
              <a:t>31</a:t>
            </a:fld>
            <a:endParaRPr lang="fa-IR"/>
          </a:p>
        </p:txBody>
      </p:sp>
    </p:spTree>
    <p:extLst>
      <p:ext uri="{BB962C8B-B14F-4D97-AF65-F5344CB8AC3E}">
        <p14:creationId xmlns:p14="http://schemas.microsoft.com/office/powerpoint/2010/main" val="289581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714" y="1750822"/>
            <a:ext cx="7884826" cy="3970318"/>
          </a:xfrm>
          <a:prstGeom prst="rect">
            <a:avLst/>
          </a:prstGeom>
        </p:spPr>
        <p:txBody>
          <a:bodyPr wrap="square">
            <a:spAutoFit/>
          </a:bodyPr>
          <a:lstStyle/>
          <a:p>
            <a:r>
              <a:rPr lang="fa-IR" sz="2400" dirty="0">
                <a:solidFill>
                  <a:schemeClr val="accent1">
                    <a:lumMod val="60000"/>
                    <a:lumOff val="40000"/>
                  </a:schemeClr>
                </a:solidFill>
              </a:rPr>
              <a:t>تگ های موضوع</a:t>
            </a:r>
            <a:r>
              <a:rPr lang="fa-IR" sz="2400" dirty="0" smtClean="0">
                <a:solidFill>
                  <a:schemeClr val="accent1">
                    <a:lumMod val="60000"/>
                    <a:lumOff val="40000"/>
                  </a:schemeClr>
                </a:solidFill>
              </a:rPr>
              <a:t>:</a:t>
            </a:r>
            <a:endParaRPr lang="fa-IR" sz="2000" dirty="0"/>
          </a:p>
          <a:p>
            <a:r>
              <a:rPr lang="fa-IR" sz="2000" dirty="0"/>
              <a:t>مهم ترین مکان برای نشان داده شدن کلمات کلیدی شماست</a:t>
            </a:r>
            <a:r>
              <a:rPr lang="fa-IR" sz="2000" dirty="0" smtClean="0"/>
              <a:t>.</a:t>
            </a:r>
          </a:p>
          <a:p>
            <a:endParaRPr lang="fa-IR" sz="2000" dirty="0"/>
          </a:p>
          <a:p>
            <a:r>
              <a:rPr lang="fa-IR" sz="2400" dirty="0">
                <a:solidFill>
                  <a:schemeClr val="accent1">
                    <a:lumMod val="60000"/>
                    <a:lumOff val="40000"/>
                  </a:schemeClr>
                </a:solidFill>
              </a:rPr>
              <a:t>محتوای بدنه: </a:t>
            </a:r>
            <a:endParaRPr lang="fa-IR" sz="2400" dirty="0" smtClean="0">
              <a:solidFill>
                <a:schemeClr val="accent1">
                  <a:lumMod val="60000"/>
                  <a:lumOff val="40000"/>
                </a:schemeClr>
              </a:solidFill>
            </a:endParaRPr>
          </a:p>
          <a:p>
            <a:r>
              <a:rPr lang="fa-IR" sz="2000" dirty="0" smtClean="0"/>
              <a:t>طوری </a:t>
            </a:r>
            <a:r>
              <a:rPr lang="fa-IR" sz="2000" dirty="0"/>
              <a:t>بنویسید که نشان می دهد در حال سخن گفتن با مخاطب هستید به صورت مصنوعی متن صفحه را ننویسید. از عبارات کلیدی متن خود استفاده </a:t>
            </a:r>
            <a:r>
              <a:rPr lang="fa-IR" sz="2000" dirty="0" smtClean="0"/>
              <a:t>کنید.</a:t>
            </a:r>
          </a:p>
          <a:p>
            <a:endParaRPr lang="fa-IR" sz="2000" dirty="0"/>
          </a:p>
          <a:p>
            <a:r>
              <a:rPr lang="fa-IR" sz="2400" dirty="0">
                <a:solidFill>
                  <a:schemeClr val="accent1">
                    <a:lumMod val="60000"/>
                    <a:lumOff val="40000"/>
                  </a:schemeClr>
                </a:solidFill>
              </a:rPr>
              <a:t>متن صفحه: </a:t>
            </a:r>
            <a:endParaRPr lang="fa-IR" sz="2400" dirty="0" smtClean="0">
              <a:solidFill>
                <a:schemeClr val="accent1">
                  <a:lumMod val="60000"/>
                  <a:lumOff val="40000"/>
                </a:schemeClr>
              </a:solidFill>
            </a:endParaRPr>
          </a:p>
          <a:p>
            <a:r>
              <a:rPr lang="fa-IR" sz="2000" dirty="0" smtClean="0"/>
              <a:t>گوگل </a:t>
            </a:r>
            <a:r>
              <a:rPr lang="fa-IR" sz="2000" dirty="0"/>
              <a:t>از توضیح متن برای پیدا کردن و دسته بندی وب سایت شما استفاده نمی کند.</a:t>
            </a:r>
          </a:p>
          <a:p>
            <a:r>
              <a:rPr lang="fa-IR" sz="2000" dirty="0" smtClean="0"/>
              <a:t>•</a:t>
            </a:r>
            <a:r>
              <a:rPr lang="fa-IR" sz="2000" dirty="0"/>
              <a:t>ساختن لینک های داخلی!</a:t>
            </a:r>
          </a:p>
          <a:p>
            <a:r>
              <a:rPr lang="fa-IR" sz="2000" dirty="0"/>
              <a:t>گوگل به لینک ها اعتبار زیادی پیش از هر چیز دیگری می دهد. زیرا هدف گوگل ارائه محتوای با کیفیت و مرتبط به مشتریانش است.</a:t>
            </a:r>
          </a:p>
        </p:txBody>
      </p:sp>
      <p:sp>
        <p:nvSpPr>
          <p:cNvPr id="3" name="Slide Number Placeholder 2"/>
          <p:cNvSpPr>
            <a:spLocks noGrp="1"/>
          </p:cNvSpPr>
          <p:nvPr>
            <p:ph type="sldNum" sz="quarter" idx="12"/>
          </p:nvPr>
        </p:nvSpPr>
        <p:spPr/>
        <p:txBody>
          <a:bodyPr/>
          <a:lstStyle/>
          <a:p>
            <a:fld id="{2F4CD351-6A8F-497C-92E2-2A156947B4E9}" type="slidenum">
              <a:rPr lang="fa-IR" smtClean="0"/>
              <a:t>32</a:t>
            </a:fld>
            <a:endParaRPr lang="fa-IR"/>
          </a:p>
        </p:txBody>
      </p:sp>
    </p:spTree>
    <p:extLst>
      <p:ext uri="{BB962C8B-B14F-4D97-AF65-F5344CB8AC3E}">
        <p14:creationId xmlns:p14="http://schemas.microsoft.com/office/powerpoint/2010/main" val="140088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7999"/>
          </a:xfrm>
          <a:prstGeom prst="rect">
            <a:avLst/>
          </a:prstGeom>
        </p:spPr>
      </p:pic>
      <p:sp>
        <p:nvSpPr>
          <p:cNvPr id="3" name="Slide Number Placeholder 2"/>
          <p:cNvSpPr>
            <a:spLocks noGrp="1"/>
          </p:cNvSpPr>
          <p:nvPr>
            <p:ph type="sldNum" sz="quarter" idx="12"/>
          </p:nvPr>
        </p:nvSpPr>
        <p:spPr/>
        <p:txBody>
          <a:bodyPr/>
          <a:lstStyle/>
          <a:p>
            <a:fld id="{2F4CD351-6A8F-497C-92E2-2A156947B4E9}" type="slidenum">
              <a:rPr lang="fa-IR" smtClean="0"/>
              <a:t>33</a:t>
            </a:fld>
            <a:endParaRPr lang="fa-IR"/>
          </a:p>
        </p:txBody>
      </p:sp>
    </p:spTree>
    <p:extLst>
      <p:ext uri="{BB962C8B-B14F-4D97-AF65-F5344CB8AC3E}">
        <p14:creationId xmlns:p14="http://schemas.microsoft.com/office/powerpoint/2010/main" val="1312564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83" y="179883"/>
            <a:ext cx="2190373" cy="18437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283003" y="1888762"/>
            <a:ext cx="8349519" cy="4524315"/>
          </a:xfrm>
          <a:prstGeom prst="rect">
            <a:avLst/>
          </a:prstGeom>
        </p:spPr>
        <p:txBody>
          <a:bodyPr wrap="square">
            <a:spAutoFit/>
          </a:bodyPr>
          <a:lstStyle/>
          <a:p>
            <a:r>
              <a:rPr lang="fa-IR" sz="2400" dirty="0">
                <a:solidFill>
                  <a:schemeClr val="accent1">
                    <a:lumMod val="60000"/>
                    <a:lumOff val="40000"/>
                  </a:schemeClr>
                </a:solidFill>
              </a:rPr>
              <a:t>عملکرد خود را بررسی و ارزیابی نمایید!</a:t>
            </a:r>
          </a:p>
          <a:p>
            <a:r>
              <a:rPr lang="fa-IR" sz="2000" dirty="0"/>
              <a:t>برنامه ریزی شما برای بازاریابی آنلاین با روشنایی روز با شکست مواجه می </a:t>
            </a:r>
            <a:r>
              <a:rPr lang="fa-IR" sz="2000" dirty="0" smtClean="0"/>
              <a:t>شود(به </a:t>
            </a:r>
            <a:r>
              <a:rPr lang="fa-IR" sz="2000" dirty="0"/>
              <a:t>سرعت کهنه می شوند و نیاز به روش ها و تکنیک های جدید دارند</a:t>
            </a:r>
            <a:r>
              <a:rPr lang="fa-IR" sz="2000" dirty="0" smtClean="0"/>
              <a:t>!). </a:t>
            </a:r>
            <a:r>
              <a:rPr lang="fa-IR" sz="2000" dirty="0"/>
              <a:t>زیرا هر روز استراتژی ها و ایده ها ی جدیدی برای ارزیابی به وجود می آید. این یک موضوع ناراحت کننده اما واقعی است</a:t>
            </a:r>
            <a:r>
              <a:rPr lang="fa-IR" sz="2000" dirty="0" smtClean="0"/>
              <a:t>!</a:t>
            </a:r>
          </a:p>
          <a:p>
            <a:endParaRPr lang="fa-IR" sz="2000" dirty="0"/>
          </a:p>
          <a:p>
            <a:r>
              <a:rPr lang="fa-IR" sz="2400" dirty="0">
                <a:solidFill>
                  <a:schemeClr val="accent1">
                    <a:lumMod val="60000"/>
                    <a:lumOff val="40000"/>
                  </a:schemeClr>
                </a:solidFill>
              </a:rPr>
              <a:t>معیار سنجی ها را دور بریزید.</a:t>
            </a:r>
          </a:p>
          <a:p>
            <a:r>
              <a:rPr lang="fa-IR" sz="2000" dirty="0"/>
              <a:t>میزان بازدید صفحه، تعداد صفحات بازدید شده و این ها دیگر برای گوگل مسئله نیست. این ها </a:t>
            </a:r>
            <a:r>
              <a:rPr lang="fa-IR" sz="2000" dirty="0" smtClean="0"/>
              <a:t>معیارهایی </a:t>
            </a:r>
            <a:r>
              <a:rPr lang="fa-IR" sz="2000" dirty="0"/>
              <a:t>که با بالا یا پایین رفتن شان حال شما خوب یا بد می شود.</a:t>
            </a:r>
          </a:p>
          <a:p>
            <a:r>
              <a:rPr lang="fa-IR" sz="2000" dirty="0"/>
              <a:t>مشکل معیار سنجی این است که به شما نمی گوید بازاریابی آنلاین شما در چه مرحله ای است. آن روش ها به شما نمی گویند:</a:t>
            </a:r>
          </a:p>
          <a:p>
            <a:pPr marL="342900" indent="-342900">
              <a:buFont typeface="Wingdings" panose="05000000000000000000" pitchFamily="2" charset="2"/>
              <a:buChar char="Ø"/>
            </a:pPr>
            <a:r>
              <a:rPr lang="fa-IR" sz="2000" dirty="0" smtClean="0">
                <a:solidFill>
                  <a:schemeClr val="accent1">
                    <a:lumMod val="40000"/>
                    <a:lumOff val="60000"/>
                  </a:schemeClr>
                </a:solidFill>
              </a:rPr>
              <a:t>آیا </a:t>
            </a:r>
            <a:r>
              <a:rPr lang="fa-IR" sz="2000" dirty="0">
                <a:solidFill>
                  <a:schemeClr val="accent1">
                    <a:lumMod val="40000"/>
                    <a:lumOff val="60000"/>
                  </a:schemeClr>
                </a:solidFill>
              </a:rPr>
              <a:t>افراد مرتبط به سایت ما می آیند؟ </a:t>
            </a:r>
            <a:endParaRPr lang="fa-IR" sz="2000" dirty="0" smtClean="0">
              <a:solidFill>
                <a:schemeClr val="accent1">
                  <a:lumMod val="40000"/>
                  <a:lumOff val="60000"/>
                </a:schemeClr>
              </a:solidFill>
            </a:endParaRPr>
          </a:p>
          <a:p>
            <a:pPr marL="342900" indent="-342900">
              <a:buFont typeface="Wingdings" panose="05000000000000000000" pitchFamily="2" charset="2"/>
              <a:buChar char="Ø"/>
            </a:pPr>
            <a:r>
              <a:rPr lang="fa-IR" sz="2000" dirty="0" smtClean="0">
                <a:solidFill>
                  <a:schemeClr val="accent1">
                    <a:lumMod val="40000"/>
                    <a:lumOff val="60000"/>
                  </a:schemeClr>
                </a:solidFill>
              </a:rPr>
              <a:t>آیا </a:t>
            </a:r>
            <a:r>
              <a:rPr lang="fa-IR" sz="2000" dirty="0">
                <a:solidFill>
                  <a:schemeClr val="accent1">
                    <a:lumMod val="40000"/>
                    <a:lumOff val="60000"/>
                  </a:schemeClr>
                </a:solidFill>
              </a:rPr>
              <a:t>آن ها درگیر محتوای سایت شما شده اند</a:t>
            </a:r>
            <a:r>
              <a:rPr lang="fa-IR" sz="2000" dirty="0" smtClean="0">
                <a:solidFill>
                  <a:schemeClr val="accent1">
                    <a:lumMod val="40000"/>
                    <a:lumOff val="60000"/>
                  </a:schemeClr>
                </a:solidFill>
              </a:rPr>
              <a:t>؟</a:t>
            </a:r>
          </a:p>
          <a:p>
            <a:pPr marL="342900" indent="-342900">
              <a:buFont typeface="Wingdings" panose="05000000000000000000" pitchFamily="2" charset="2"/>
              <a:buChar char="Ø"/>
            </a:pPr>
            <a:r>
              <a:rPr lang="fa-IR" sz="2000" dirty="0" smtClean="0">
                <a:solidFill>
                  <a:schemeClr val="accent1">
                    <a:lumMod val="40000"/>
                    <a:lumOff val="60000"/>
                  </a:schemeClr>
                </a:solidFill>
              </a:rPr>
              <a:t>آیا </a:t>
            </a:r>
            <a:r>
              <a:rPr lang="fa-IR" sz="2000" dirty="0">
                <a:solidFill>
                  <a:schemeClr val="accent1">
                    <a:lumMod val="40000"/>
                    <a:lumOff val="60000"/>
                  </a:schemeClr>
                </a:solidFill>
              </a:rPr>
              <a:t>برای عضویت در وب سایت تان اقدام  کرده اند؟ </a:t>
            </a:r>
          </a:p>
          <a:p>
            <a:pPr marL="342900" indent="-342900">
              <a:buFont typeface="Wingdings" panose="05000000000000000000" pitchFamily="2" charset="2"/>
              <a:buChar char="Ø"/>
            </a:pPr>
            <a:r>
              <a:rPr lang="fa-IR" sz="2000" dirty="0" smtClean="0">
                <a:solidFill>
                  <a:schemeClr val="accent1">
                    <a:lumMod val="40000"/>
                    <a:lumOff val="60000"/>
                  </a:schemeClr>
                </a:solidFill>
              </a:rPr>
              <a:t>آیا </a:t>
            </a:r>
            <a:r>
              <a:rPr lang="fa-IR" sz="2000" dirty="0">
                <a:solidFill>
                  <a:schemeClr val="accent1">
                    <a:lumMod val="40000"/>
                    <a:lumOff val="60000"/>
                  </a:schemeClr>
                </a:solidFill>
              </a:rPr>
              <a:t>محصول شما را خریداری کرده اند؟</a:t>
            </a:r>
          </a:p>
        </p:txBody>
      </p:sp>
      <p:sp>
        <p:nvSpPr>
          <p:cNvPr id="3" name="Slide Number Placeholder 2"/>
          <p:cNvSpPr>
            <a:spLocks noGrp="1"/>
          </p:cNvSpPr>
          <p:nvPr>
            <p:ph type="sldNum" sz="quarter" idx="12"/>
          </p:nvPr>
        </p:nvSpPr>
        <p:spPr/>
        <p:txBody>
          <a:bodyPr/>
          <a:lstStyle/>
          <a:p>
            <a:fld id="{2F4CD351-6A8F-497C-92E2-2A156947B4E9}" type="slidenum">
              <a:rPr lang="fa-IR" smtClean="0"/>
              <a:t>34</a:t>
            </a:fld>
            <a:endParaRPr lang="fa-IR"/>
          </a:p>
        </p:txBody>
      </p:sp>
    </p:spTree>
    <p:extLst>
      <p:ext uri="{BB962C8B-B14F-4D97-AF65-F5344CB8AC3E}">
        <p14:creationId xmlns:p14="http://schemas.microsoft.com/office/powerpoint/2010/main" val="2164039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21" y="137167"/>
            <a:ext cx="7000407" cy="14068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464695" y="1877601"/>
            <a:ext cx="9144000" cy="4770537"/>
          </a:xfrm>
          <a:prstGeom prst="rect">
            <a:avLst/>
          </a:prstGeom>
        </p:spPr>
        <p:txBody>
          <a:bodyPr wrap="square">
            <a:spAutoFit/>
          </a:bodyPr>
          <a:lstStyle/>
          <a:p>
            <a:r>
              <a:rPr lang="fa-IR" sz="2000" dirty="0"/>
              <a:t>برای دانستن هر کدام از این اطلاعات مهم و ضروری بهتر است بر روی معیار درستی تمرکز کنیم</a:t>
            </a:r>
            <a:r>
              <a:rPr lang="fa-IR" sz="2000" dirty="0" smtClean="0"/>
              <a:t>.</a:t>
            </a:r>
          </a:p>
          <a:p>
            <a:endParaRPr lang="fa-IR" sz="2000" dirty="0"/>
          </a:p>
          <a:p>
            <a:r>
              <a:rPr lang="fa-IR" sz="2400" dirty="0">
                <a:solidFill>
                  <a:schemeClr val="accent1">
                    <a:lumMod val="60000"/>
                    <a:lumOff val="40000"/>
                  </a:schemeClr>
                </a:solidFill>
                <a:cs typeface="B Titr" panose="00000700000000000000" pitchFamily="2" charset="-78"/>
              </a:rPr>
              <a:t>شناخت معیار های درست</a:t>
            </a:r>
            <a:r>
              <a:rPr lang="fa-IR" sz="2400" dirty="0" smtClean="0">
                <a:solidFill>
                  <a:schemeClr val="accent1">
                    <a:lumMod val="60000"/>
                    <a:lumOff val="40000"/>
                  </a:schemeClr>
                </a:solidFill>
                <a:cs typeface="B Titr" panose="00000700000000000000" pitchFamily="2" charset="-78"/>
              </a:rPr>
              <a:t>:</a:t>
            </a:r>
          </a:p>
          <a:p>
            <a:endParaRPr lang="fa-IR" sz="2000" dirty="0"/>
          </a:p>
          <a:p>
            <a:r>
              <a:rPr lang="fa-IR" sz="2000" dirty="0"/>
              <a:t>پاسخ به سوالات زیر به شما کمک می </a:t>
            </a:r>
            <a:r>
              <a:rPr lang="fa-IR" sz="2000" dirty="0" smtClean="0"/>
              <a:t>کند!</a:t>
            </a:r>
          </a:p>
          <a:p>
            <a:endParaRPr lang="fa-IR" sz="2000" dirty="0"/>
          </a:p>
          <a:p>
            <a:pPr marL="342900" indent="-342900">
              <a:buFont typeface="Wingdings" panose="05000000000000000000" pitchFamily="2" charset="2"/>
              <a:buChar char="Ø"/>
            </a:pPr>
            <a:r>
              <a:rPr lang="fa-IR" sz="2000" dirty="0" smtClean="0"/>
              <a:t>بازار </a:t>
            </a:r>
            <a:r>
              <a:rPr lang="fa-IR" sz="2000" dirty="0"/>
              <a:t>هدف شما چیست؟ </a:t>
            </a:r>
            <a:endParaRPr lang="fa-IR" sz="2000" dirty="0" smtClean="0"/>
          </a:p>
          <a:p>
            <a:pPr marL="342900" indent="-342900">
              <a:buFont typeface="Wingdings" panose="05000000000000000000" pitchFamily="2" charset="2"/>
              <a:buChar char="Ø"/>
            </a:pPr>
            <a:r>
              <a:rPr lang="fa-IR" sz="2000" dirty="0" smtClean="0"/>
              <a:t>پرسنای </a:t>
            </a:r>
            <a:r>
              <a:rPr lang="fa-IR" sz="2000" dirty="0"/>
              <a:t>هدف شما کیست؟</a:t>
            </a:r>
          </a:p>
          <a:p>
            <a:pPr marL="342900" indent="-342900">
              <a:buFont typeface="Wingdings" panose="05000000000000000000" pitchFamily="2" charset="2"/>
              <a:buChar char="Ø"/>
            </a:pPr>
            <a:r>
              <a:rPr lang="fa-IR" sz="2000" dirty="0" smtClean="0"/>
              <a:t>رفتار </a:t>
            </a:r>
            <a:r>
              <a:rPr lang="fa-IR" sz="2000" dirty="0"/>
              <a:t>آنلاین آن ها چگونه است؟</a:t>
            </a:r>
          </a:p>
          <a:p>
            <a:pPr marL="342900" indent="-342900">
              <a:buFont typeface="Wingdings" panose="05000000000000000000" pitchFamily="2" charset="2"/>
              <a:buChar char="Ø"/>
            </a:pPr>
            <a:r>
              <a:rPr lang="fa-IR" sz="2000" dirty="0" smtClean="0"/>
              <a:t>چه </a:t>
            </a:r>
            <a:r>
              <a:rPr lang="fa-IR" sz="2000" dirty="0"/>
              <a:t>مقدار زمانی را در اینترنت صرف می کنند؟ </a:t>
            </a:r>
            <a:endParaRPr lang="fa-IR" sz="2000" dirty="0" smtClean="0"/>
          </a:p>
          <a:p>
            <a:pPr marL="342900" indent="-342900">
              <a:buFont typeface="Wingdings" panose="05000000000000000000" pitchFamily="2" charset="2"/>
              <a:buChar char="Ø"/>
            </a:pPr>
            <a:r>
              <a:rPr lang="fa-IR" sz="2000" dirty="0" smtClean="0"/>
              <a:t>آیا </a:t>
            </a:r>
            <a:r>
              <a:rPr lang="fa-IR" sz="2000" dirty="0"/>
              <a:t>آن ها به اینترنت از محل کار یا منزل دسترسی دارند؟ </a:t>
            </a:r>
            <a:endParaRPr lang="fa-IR" sz="2000" dirty="0" smtClean="0"/>
          </a:p>
          <a:p>
            <a:pPr marL="342900" indent="-342900">
              <a:buFont typeface="Wingdings" panose="05000000000000000000" pitchFamily="2" charset="2"/>
              <a:buChar char="Ø"/>
            </a:pPr>
            <a:r>
              <a:rPr lang="fa-IR" sz="2000" dirty="0" smtClean="0"/>
              <a:t>آیا </a:t>
            </a:r>
            <a:r>
              <a:rPr lang="fa-IR" sz="2000" dirty="0"/>
              <a:t>از طریق موبایل به اینترنت دسترسی دارند؟ </a:t>
            </a:r>
            <a:endParaRPr lang="fa-IR" sz="2000" dirty="0" smtClean="0"/>
          </a:p>
          <a:p>
            <a:pPr marL="342900" indent="-342900">
              <a:buFont typeface="Wingdings" panose="05000000000000000000" pitchFamily="2" charset="2"/>
              <a:buChar char="Ø"/>
            </a:pPr>
            <a:r>
              <a:rPr lang="fa-IR" sz="2000" dirty="0" smtClean="0"/>
              <a:t>آیا </a:t>
            </a:r>
            <a:r>
              <a:rPr lang="fa-IR" sz="2000" dirty="0"/>
              <a:t>آن ها به عضویت خبرنامه ها در می آیند؟ </a:t>
            </a:r>
            <a:endParaRPr lang="fa-IR" sz="2000" dirty="0" smtClean="0"/>
          </a:p>
          <a:p>
            <a:pPr marL="342900" indent="-342900">
              <a:buFont typeface="Wingdings" panose="05000000000000000000" pitchFamily="2" charset="2"/>
              <a:buChar char="Ø"/>
            </a:pPr>
            <a:r>
              <a:rPr lang="fa-IR" sz="2000" dirty="0" smtClean="0"/>
              <a:t>آیا </a:t>
            </a:r>
            <a:r>
              <a:rPr lang="fa-IR" sz="2000" dirty="0"/>
              <a:t>محصول شما آنلاین فروخته می شود؟</a:t>
            </a:r>
          </a:p>
          <a:p>
            <a:r>
              <a:rPr lang="fa-IR" sz="2000" dirty="0"/>
              <a:t> </a:t>
            </a:r>
          </a:p>
        </p:txBody>
      </p:sp>
      <p:sp>
        <p:nvSpPr>
          <p:cNvPr id="3" name="Slide Number Placeholder 2"/>
          <p:cNvSpPr>
            <a:spLocks noGrp="1"/>
          </p:cNvSpPr>
          <p:nvPr>
            <p:ph type="sldNum" sz="quarter" idx="12"/>
          </p:nvPr>
        </p:nvSpPr>
        <p:spPr/>
        <p:txBody>
          <a:bodyPr/>
          <a:lstStyle/>
          <a:p>
            <a:fld id="{2F4CD351-6A8F-497C-92E2-2A156947B4E9}" type="slidenum">
              <a:rPr lang="fa-IR" smtClean="0"/>
              <a:t>35</a:t>
            </a:fld>
            <a:endParaRPr lang="fa-IR"/>
          </a:p>
        </p:txBody>
      </p:sp>
    </p:spTree>
    <p:extLst>
      <p:ext uri="{BB962C8B-B14F-4D97-AF65-F5344CB8AC3E}">
        <p14:creationId xmlns:p14="http://schemas.microsoft.com/office/powerpoint/2010/main" val="322752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881" y="1092531"/>
            <a:ext cx="8694295" cy="5632311"/>
          </a:xfrm>
          <a:prstGeom prst="rect">
            <a:avLst/>
          </a:prstGeom>
        </p:spPr>
        <p:txBody>
          <a:bodyPr wrap="square">
            <a:spAutoFit/>
          </a:bodyPr>
          <a:lstStyle/>
          <a:p>
            <a:r>
              <a:rPr lang="fa-IR" sz="2000" dirty="0"/>
              <a:t>بررسی قیف خرید یا مجرای خرید شما!</a:t>
            </a:r>
          </a:p>
          <a:p>
            <a:r>
              <a:rPr lang="fa-IR" sz="2000" dirty="0"/>
              <a:t>قیف خرید شما شامل موارد زیر است:</a:t>
            </a:r>
          </a:p>
          <a:p>
            <a:r>
              <a:rPr lang="fa-IR" sz="2000" dirty="0"/>
              <a:t> </a:t>
            </a:r>
            <a:r>
              <a:rPr lang="fa-IR" sz="2000" dirty="0" smtClean="0"/>
              <a:t>تبلیغات آنلاین.								</a:t>
            </a:r>
            <a:endParaRPr lang="fa-IR" sz="2000" dirty="0"/>
          </a:p>
          <a:p>
            <a:r>
              <a:rPr lang="fa-IR" sz="2000" dirty="0"/>
              <a:t> </a:t>
            </a:r>
            <a:r>
              <a:rPr lang="fa-IR" sz="2000" dirty="0" smtClean="0"/>
              <a:t>صفحه </a:t>
            </a:r>
            <a:r>
              <a:rPr lang="fa-IR" sz="2000" dirty="0"/>
              <a:t>ی فرود، پست وبلاگ، صفحه </a:t>
            </a:r>
            <a:r>
              <a:rPr lang="fa-IR" sz="2000" dirty="0" smtClean="0"/>
              <a:t>محصول.</a:t>
            </a:r>
            <a:r>
              <a:rPr lang="fa-IR" sz="2000" dirty="0"/>
              <a:t>	  </a:t>
            </a:r>
            <a:endParaRPr lang="fa-IR" sz="2000" dirty="0" smtClean="0"/>
          </a:p>
          <a:p>
            <a:r>
              <a:rPr lang="fa-IR" sz="2000" dirty="0" smtClean="0"/>
              <a:t>ابزار </a:t>
            </a:r>
            <a:r>
              <a:rPr lang="fa-IR" sz="2000" dirty="0"/>
              <a:t>تغذیه یا </a:t>
            </a:r>
            <a:r>
              <a:rPr lang="fa-IR" sz="2000" dirty="0" smtClean="0"/>
              <a:t>ایمیل.</a:t>
            </a:r>
            <a:r>
              <a:rPr lang="fa-IR" sz="2000" dirty="0"/>
              <a:t>	  </a:t>
            </a:r>
            <a:endParaRPr lang="fa-IR" sz="2000" dirty="0" smtClean="0"/>
          </a:p>
          <a:p>
            <a:r>
              <a:rPr lang="fa-IR" sz="2000" dirty="0" smtClean="0"/>
              <a:t>نرخ </a:t>
            </a:r>
            <a:r>
              <a:rPr lang="fa-IR" sz="2000" dirty="0"/>
              <a:t>کلیک و مراجعه به </a:t>
            </a:r>
            <a:r>
              <a:rPr lang="fa-IR" sz="2000" dirty="0" smtClean="0"/>
              <a:t>سایت.</a:t>
            </a:r>
            <a:endParaRPr lang="fa-IR" sz="2000" dirty="0"/>
          </a:p>
          <a:p>
            <a:r>
              <a:rPr lang="fa-IR" sz="2000" dirty="0" smtClean="0"/>
              <a:t>نرخ </a:t>
            </a:r>
            <a:r>
              <a:rPr lang="fa-IR" sz="2000" dirty="0"/>
              <a:t>تبدیل بازدید به خرید از وب </a:t>
            </a:r>
            <a:r>
              <a:rPr lang="fa-IR" sz="2000" dirty="0" smtClean="0"/>
              <a:t>سایت هر </a:t>
            </a:r>
            <a:r>
              <a:rPr lang="fa-IR" sz="2000" dirty="0"/>
              <a:t>کدام از این ها مراحل قیف خرید شما هستند.</a:t>
            </a:r>
          </a:p>
          <a:p>
            <a:r>
              <a:rPr lang="fa-IR" sz="2000" dirty="0"/>
              <a:t>معیارها:</a:t>
            </a:r>
          </a:p>
          <a:p>
            <a:r>
              <a:rPr lang="fa-IR" sz="2000" dirty="0"/>
              <a:t> </a:t>
            </a:r>
            <a:r>
              <a:rPr lang="fa-IR" sz="2000" dirty="0" smtClean="0"/>
              <a:t>نرخ کلیک(</a:t>
            </a:r>
            <a:r>
              <a:rPr lang="en-US" sz="2000" dirty="0"/>
              <a:t>CTR</a:t>
            </a:r>
            <a:r>
              <a:rPr lang="fa-IR" sz="2000" dirty="0" smtClean="0"/>
              <a:t>)</a:t>
            </a:r>
            <a:r>
              <a:rPr lang="en-US" sz="2000" dirty="0" smtClean="0"/>
              <a:t> </a:t>
            </a:r>
            <a:r>
              <a:rPr lang="fa-IR" sz="2000" dirty="0"/>
              <a:t>تبلیغات </a:t>
            </a:r>
            <a:r>
              <a:rPr lang="fa-IR" sz="2000" dirty="0" smtClean="0"/>
              <a:t>کلیکی.</a:t>
            </a:r>
            <a:endParaRPr lang="fa-IR" sz="2000" dirty="0"/>
          </a:p>
          <a:p>
            <a:r>
              <a:rPr lang="fa-IR" sz="2000" dirty="0"/>
              <a:t> </a:t>
            </a:r>
            <a:r>
              <a:rPr lang="fa-IR" sz="2000" dirty="0" smtClean="0"/>
              <a:t>میزان </a:t>
            </a:r>
            <a:r>
              <a:rPr lang="fa-IR" sz="2000" dirty="0"/>
              <a:t>برگشت </a:t>
            </a:r>
            <a:r>
              <a:rPr lang="fa-IR" sz="2000" dirty="0" smtClean="0"/>
              <a:t>یا (</a:t>
            </a:r>
            <a:r>
              <a:rPr lang="en-US" sz="2000" dirty="0"/>
              <a:t>Landing </a:t>
            </a:r>
            <a:r>
              <a:rPr lang="en-US" sz="2000" dirty="0" smtClean="0"/>
              <a:t>Page </a:t>
            </a:r>
            <a:r>
              <a:rPr lang="fa-IR" sz="2000" dirty="0" smtClean="0"/>
              <a:t>)صفحه فرود. </a:t>
            </a:r>
          </a:p>
          <a:p>
            <a:r>
              <a:rPr lang="fa-IR" sz="2000" dirty="0" smtClean="0"/>
              <a:t>نرخ </a:t>
            </a:r>
            <a:r>
              <a:rPr lang="fa-IR" sz="2000" dirty="0"/>
              <a:t>تبدیل بازدید به </a:t>
            </a:r>
            <a:r>
              <a:rPr lang="fa-IR" sz="2000" dirty="0" smtClean="0"/>
              <a:t>خرید.</a:t>
            </a:r>
            <a:r>
              <a:rPr lang="fa-IR" sz="2000" dirty="0"/>
              <a:t>	  </a:t>
            </a:r>
            <a:endParaRPr lang="fa-IR" sz="2000" dirty="0" smtClean="0"/>
          </a:p>
          <a:p>
            <a:r>
              <a:rPr lang="fa-IR" sz="2000" dirty="0" smtClean="0"/>
              <a:t>میزان </a:t>
            </a:r>
            <a:r>
              <a:rPr lang="fa-IR" sz="2000" dirty="0"/>
              <a:t>عضویت در </a:t>
            </a:r>
            <a:r>
              <a:rPr lang="fa-IR" sz="2000" dirty="0" smtClean="0"/>
              <a:t>خبرنامه.</a:t>
            </a:r>
            <a:endParaRPr lang="fa-IR" sz="2000" dirty="0"/>
          </a:p>
          <a:p>
            <a:r>
              <a:rPr lang="fa-IR" sz="2000" dirty="0"/>
              <a:t> </a:t>
            </a:r>
            <a:r>
              <a:rPr lang="fa-IR" sz="2000" dirty="0" smtClean="0"/>
              <a:t>میزان </a:t>
            </a:r>
            <a:r>
              <a:rPr lang="fa-IR" sz="2000" dirty="0"/>
              <a:t>دانلود مقاله یا گزارش های </a:t>
            </a:r>
            <a:r>
              <a:rPr lang="fa-IR" sz="2000" dirty="0" smtClean="0"/>
              <a:t>شما. </a:t>
            </a:r>
            <a:r>
              <a:rPr lang="fa-IR" sz="2000" dirty="0"/>
              <a:t>	  </a:t>
            </a:r>
            <a:endParaRPr lang="fa-IR" sz="2000" dirty="0" smtClean="0"/>
          </a:p>
          <a:p>
            <a:r>
              <a:rPr lang="fa-IR" sz="2000" dirty="0" smtClean="0"/>
              <a:t>کلیک </a:t>
            </a:r>
            <a:r>
              <a:rPr lang="fa-IR" sz="2000" dirty="0"/>
              <a:t>بر روی صفحه ی تماس با </a:t>
            </a:r>
            <a:r>
              <a:rPr lang="fa-IR" sz="2000" dirty="0" smtClean="0"/>
              <a:t>ما. </a:t>
            </a:r>
            <a:r>
              <a:rPr lang="fa-IR" sz="2000" dirty="0"/>
              <a:t>	  </a:t>
            </a:r>
            <a:endParaRPr lang="fa-IR" sz="2000" dirty="0" smtClean="0"/>
          </a:p>
          <a:p>
            <a:r>
              <a:rPr lang="fa-IR" sz="2000" dirty="0" smtClean="0"/>
              <a:t>میزان </a:t>
            </a:r>
            <a:r>
              <a:rPr lang="fa-IR" sz="2000" dirty="0"/>
              <a:t>ثبت سبد </a:t>
            </a:r>
            <a:r>
              <a:rPr lang="fa-IR" sz="2000" dirty="0" smtClean="0"/>
              <a:t>خرید.</a:t>
            </a:r>
            <a:endParaRPr lang="fa-IR" sz="2000" dirty="0"/>
          </a:p>
          <a:p>
            <a:r>
              <a:rPr lang="fa-IR" sz="2000" dirty="0" smtClean="0"/>
              <a:t>میزان </a:t>
            </a:r>
            <a:r>
              <a:rPr lang="fa-IR" sz="2000" dirty="0"/>
              <a:t>بازدید صفحه </a:t>
            </a:r>
            <a:r>
              <a:rPr lang="fa-IR" sz="2000" dirty="0" smtClean="0"/>
              <a:t>تشکر.</a:t>
            </a:r>
            <a:endParaRPr lang="fa-IR" sz="2000" dirty="0"/>
          </a:p>
          <a:p>
            <a:r>
              <a:rPr lang="fa-IR" sz="2000" dirty="0"/>
              <a:t>گوگل </a:t>
            </a:r>
            <a:r>
              <a:rPr lang="fa-IR" sz="2000" dirty="0" smtClean="0"/>
              <a:t>آنالیتیک</a:t>
            </a:r>
            <a:r>
              <a:rPr lang="en-US" sz="2000" dirty="0" smtClean="0"/>
              <a:t> </a:t>
            </a:r>
            <a:r>
              <a:rPr lang="fa-IR" sz="2000" dirty="0" smtClean="0"/>
              <a:t>(</a:t>
            </a:r>
            <a:r>
              <a:rPr lang="en-US" sz="2000" dirty="0"/>
              <a:t>analytics.google.com</a:t>
            </a:r>
            <a:r>
              <a:rPr lang="fa-IR" sz="2000" dirty="0" smtClean="0"/>
              <a:t>) به </a:t>
            </a:r>
            <a:r>
              <a:rPr lang="fa-IR" sz="2000" dirty="0"/>
              <a:t>شما اجازه تنظیم نرخ تبدیل بازدید به خرید و قیف های خرید را می </a:t>
            </a:r>
            <a:r>
              <a:rPr lang="fa-IR" sz="2000" dirty="0" smtClean="0"/>
              <a:t>دهد.</a:t>
            </a:r>
            <a:endParaRPr lang="fa-IR" sz="2000" dirty="0"/>
          </a:p>
        </p:txBody>
      </p:sp>
      <p:sp>
        <p:nvSpPr>
          <p:cNvPr id="3" name="Slide Number Placeholder 2"/>
          <p:cNvSpPr>
            <a:spLocks noGrp="1"/>
          </p:cNvSpPr>
          <p:nvPr>
            <p:ph type="sldNum" sz="quarter" idx="12"/>
          </p:nvPr>
        </p:nvSpPr>
        <p:spPr/>
        <p:txBody>
          <a:bodyPr/>
          <a:lstStyle/>
          <a:p>
            <a:fld id="{2F4CD351-6A8F-497C-92E2-2A156947B4E9}" type="slidenum">
              <a:rPr lang="fa-IR" smtClean="0"/>
              <a:t>36</a:t>
            </a:fld>
            <a:endParaRPr lang="fa-IR"/>
          </a:p>
        </p:txBody>
      </p:sp>
    </p:spTree>
    <p:extLst>
      <p:ext uri="{BB962C8B-B14F-4D97-AF65-F5344CB8AC3E}">
        <p14:creationId xmlns:p14="http://schemas.microsoft.com/office/powerpoint/2010/main" val="3016651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774" y="2259848"/>
            <a:ext cx="8349521" cy="4247317"/>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تست کردن موفقیت</a:t>
            </a:r>
            <a:r>
              <a:rPr lang="fa-IR" sz="2400" dirty="0" smtClean="0">
                <a:solidFill>
                  <a:schemeClr val="accent1">
                    <a:lumMod val="60000"/>
                    <a:lumOff val="40000"/>
                  </a:schemeClr>
                </a:solidFill>
                <a:cs typeface="B Titr" panose="00000700000000000000" pitchFamily="2" charset="-78"/>
              </a:rPr>
              <a:t>:</a:t>
            </a:r>
          </a:p>
          <a:p>
            <a:endParaRPr lang="fa-IR" sz="2000" dirty="0"/>
          </a:p>
          <a:p>
            <a:r>
              <a:rPr lang="fa-IR" sz="2000" dirty="0"/>
              <a:t>در نهایت شما تست را انجام داده اید. اگر قبلاً یک کمپین بازاریابی آنلاین راه اندازی کرده باشید نتایج اولیه شما نرخ تبدیل 1 تا 2 درصدی بوده است.</a:t>
            </a:r>
          </a:p>
          <a:p>
            <a:r>
              <a:rPr lang="fa-IR" sz="2000" dirty="0"/>
              <a:t>این نرخ باید بهینه گردد. تست کردن موفقیت به شما این امکان را می دهد تا تمام مراحل یاد شده در فصل های قبل را مورد تجدید نظر و بررسی مجدد قرار داد و آن ها را با توجه به نیازهای مشتریان تان تغییر دهید</a:t>
            </a:r>
            <a:r>
              <a:rPr lang="fa-IR" sz="2000" dirty="0" smtClean="0"/>
              <a:t>.</a:t>
            </a:r>
          </a:p>
          <a:p>
            <a:endParaRPr lang="fa-IR" dirty="0"/>
          </a:p>
          <a:p>
            <a:endParaRPr lang="fa-IR" dirty="0" smtClean="0"/>
          </a:p>
          <a:p>
            <a:endParaRPr lang="fa-IR" dirty="0"/>
          </a:p>
          <a:p>
            <a:endParaRPr lang="fa-IR" dirty="0" smtClean="0"/>
          </a:p>
          <a:p>
            <a:endParaRPr lang="fa-IR" dirty="0"/>
          </a:p>
          <a:p>
            <a:endParaRPr lang="fa-IR" dirty="0" smtClean="0"/>
          </a:p>
          <a:p>
            <a:endParaRPr lang="fa-IR" dirty="0"/>
          </a:p>
        </p:txBody>
      </p:sp>
      <p:sp>
        <p:nvSpPr>
          <p:cNvPr id="3" name="Slide Number Placeholder 2"/>
          <p:cNvSpPr>
            <a:spLocks noGrp="1"/>
          </p:cNvSpPr>
          <p:nvPr>
            <p:ph type="sldNum" sz="quarter" idx="12"/>
          </p:nvPr>
        </p:nvSpPr>
        <p:spPr/>
        <p:txBody>
          <a:bodyPr/>
          <a:lstStyle/>
          <a:p>
            <a:fld id="{2F4CD351-6A8F-497C-92E2-2A156947B4E9}" type="slidenum">
              <a:rPr lang="fa-IR" smtClean="0"/>
              <a:t>37</a:t>
            </a:fld>
            <a:endParaRPr lang="fa-IR"/>
          </a:p>
        </p:txBody>
      </p:sp>
    </p:spTree>
    <p:extLst>
      <p:ext uri="{BB962C8B-B14F-4D97-AF65-F5344CB8AC3E}">
        <p14:creationId xmlns:p14="http://schemas.microsoft.com/office/powerpoint/2010/main" val="489806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7999"/>
          </a:xfrm>
          <a:prstGeom prst="rect">
            <a:avLst/>
          </a:prstGeom>
        </p:spPr>
      </p:pic>
      <p:sp>
        <p:nvSpPr>
          <p:cNvPr id="3" name="Slide Number Placeholder 2"/>
          <p:cNvSpPr>
            <a:spLocks noGrp="1"/>
          </p:cNvSpPr>
          <p:nvPr>
            <p:ph type="sldNum" sz="quarter" idx="12"/>
          </p:nvPr>
        </p:nvSpPr>
        <p:spPr/>
        <p:txBody>
          <a:bodyPr/>
          <a:lstStyle/>
          <a:p>
            <a:fld id="{2F4CD351-6A8F-497C-92E2-2A156947B4E9}" type="slidenum">
              <a:rPr lang="fa-IR" smtClean="0"/>
              <a:t>38</a:t>
            </a:fld>
            <a:endParaRPr lang="fa-IR"/>
          </a:p>
        </p:txBody>
      </p:sp>
    </p:spTree>
    <p:extLst>
      <p:ext uri="{BB962C8B-B14F-4D97-AF65-F5344CB8AC3E}">
        <p14:creationId xmlns:p14="http://schemas.microsoft.com/office/powerpoint/2010/main" val="621464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315" y="295736"/>
            <a:ext cx="7400775" cy="17483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139315" y="2515828"/>
            <a:ext cx="8514412" cy="3600986"/>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چگونه مشتریان بالقوه را به مشتریان بالفعل تبدیل کنیم</a:t>
            </a:r>
            <a:r>
              <a:rPr lang="fa-IR" sz="2400" dirty="0" smtClean="0">
                <a:solidFill>
                  <a:schemeClr val="accent1">
                    <a:lumMod val="60000"/>
                    <a:lumOff val="40000"/>
                  </a:schemeClr>
                </a:solidFill>
                <a:cs typeface="B Titr" panose="00000700000000000000" pitchFamily="2" charset="-78"/>
              </a:rPr>
              <a:t>؟</a:t>
            </a:r>
          </a:p>
          <a:p>
            <a:endParaRPr lang="fa-IR" sz="2400" dirty="0">
              <a:solidFill>
                <a:schemeClr val="accent1">
                  <a:lumMod val="60000"/>
                  <a:lumOff val="40000"/>
                </a:schemeClr>
              </a:solidFill>
            </a:endParaRPr>
          </a:p>
          <a:p>
            <a:r>
              <a:rPr lang="fa-IR" sz="2000" dirty="0"/>
              <a:t>ما تلاش نمودیم تا همه چرخه ها را در این </a:t>
            </a:r>
            <a:r>
              <a:rPr lang="fa-IR" sz="2000" dirty="0" smtClean="0"/>
              <a:t>ارائه </a:t>
            </a:r>
            <a:r>
              <a:rPr lang="fa-IR" sz="2000" dirty="0"/>
              <a:t>تکمیل نماییم. شما آموختید که چگونه تلاش های بازاریابی موتورهای جستجو خود را مورد بررسی و ارزیابی قرار دهید. برای پیدا کردن و ارتباط با مشتریان ایده آل تان، از گوگل ادوردز، یاهو، بینگ و سایر موارد تبلیغات آنلاین استفاده می کنید، اما بازاریابی موتورهای جستجو بدون &lt;</a:t>
            </a:r>
            <a:r>
              <a:rPr lang="fa-IR" sz="2000" dirty="0" smtClean="0"/>
              <a:t>تبدیل&gt; </a:t>
            </a:r>
            <a:r>
              <a:rPr lang="fa-IR" sz="2000" dirty="0"/>
              <a:t>کامل نمی شود!</a:t>
            </a:r>
          </a:p>
          <a:p>
            <a:r>
              <a:rPr lang="fa-IR" sz="2000" dirty="0"/>
              <a:t>اکنون شما باید بازدیدکنندگان تان را به مشتری تبدیل </a:t>
            </a:r>
            <a:r>
              <a:rPr lang="fa-IR" sz="2000" dirty="0" smtClean="0"/>
              <a:t>نمایید (کسی </a:t>
            </a:r>
            <a:r>
              <a:rPr lang="fa-IR" sz="2000" dirty="0"/>
              <a:t>که بخاطر محصول یا خدمت شما حاضر باشد پول پرداخت نماید</a:t>
            </a:r>
            <a:r>
              <a:rPr lang="fa-IR" sz="2000" dirty="0" smtClean="0"/>
              <a:t>!) اگرچه </a:t>
            </a:r>
            <a:r>
              <a:rPr lang="fa-IR" sz="2000" dirty="0"/>
              <a:t>ممکن است اهداف دیگری مانند افزایش تعامل و درگیری، ارتقاء وضعیت نمایشی و ... داشته باشید، اما هدف نهایی همه اینها کسب درآمد است، وگرنه برای چه کسب و کار راه انداخته ایم؟!</a:t>
            </a:r>
          </a:p>
          <a:p>
            <a:r>
              <a:rPr lang="fa-IR" sz="2000" dirty="0"/>
              <a:t>در هر صورت، «تبدیل» چیست؟ </a:t>
            </a:r>
          </a:p>
        </p:txBody>
      </p:sp>
      <p:sp>
        <p:nvSpPr>
          <p:cNvPr id="6" name="Slide Number Placeholder 5"/>
          <p:cNvSpPr>
            <a:spLocks noGrp="1"/>
          </p:cNvSpPr>
          <p:nvPr>
            <p:ph type="sldNum" sz="quarter" idx="12"/>
          </p:nvPr>
        </p:nvSpPr>
        <p:spPr/>
        <p:txBody>
          <a:bodyPr/>
          <a:lstStyle/>
          <a:p>
            <a:fld id="{2F4CD351-6A8F-497C-92E2-2A156947B4E9}" type="slidenum">
              <a:rPr lang="fa-IR" smtClean="0"/>
              <a:t>39</a:t>
            </a:fld>
            <a:endParaRPr lang="fa-IR"/>
          </a:p>
        </p:txBody>
      </p:sp>
    </p:spTree>
    <p:extLst>
      <p:ext uri="{BB962C8B-B14F-4D97-AF65-F5344CB8AC3E}">
        <p14:creationId xmlns:p14="http://schemas.microsoft.com/office/powerpoint/2010/main" val="173469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778" y="1348388"/>
            <a:ext cx="6952195" cy="4422826"/>
          </a:xfrm>
        </p:spPr>
        <p:txBody>
          <a:bodyPr>
            <a:normAutofit/>
          </a:bodyPr>
          <a:lstStyle/>
          <a:p>
            <a:pPr marL="0" indent="0">
              <a:buNone/>
            </a:pPr>
            <a:r>
              <a:rPr lang="fa-IR" dirty="0">
                <a:cs typeface="B Titr" panose="00000700000000000000" pitchFamily="2" charset="-78"/>
              </a:rPr>
              <a:t>	</a:t>
            </a:r>
            <a:r>
              <a:rPr lang="fa-IR" sz="2400" dirty="0">
                <a:solidFill>
                  <a:schemeClr val="accent1">
                    <a:lumMod val="60000"/>
                    <a:lumOff val="40000"/>
                  </a:schemeClr>
                </a:solidFill>
                <a:cs typeface="B Titr" panose="00000700000000000000" pitchFamily="2" charset="-78"/>
              </a:rPr>
              <a:t>فهرست </a:t>
            </a:r>
            <a:r>
              <a:rPr lang="fa-IR" sz="2400" dirty="0" smtClean="0">
                <a:solidFill>
                  <a:schemeClr val="accent1">
                    <a:lumMod val="60000"/>
                    <a:lumOff val="40000"/>
                  </a:schemeClr>
                </a:solidFill>
                <a:cs typeface="B Titr" panose="00000700000000000000" pitchFamily="2" charset="-78"/>
              </a:rPr>
              <a:t>مطالب</a:t>
            </a:r>
          </a:p>
          <a:p>
            <a:pPr marL="0" indent="0">
              <a:buNone/>
            </a:pPr>
            <a:endParaRPr lang="fa-IR" dirty="0">
              <a:cs typeface="B Titr" panose="00000700000000000000" pitchFamily="2" charset="-78"/>
            </a:endParaRPr>
          </a:p>
          <a:p>
            <a:r>
              <a:rPr lang="fa-IR" dirty="0">
                <a:cs typeface="B Titr" panose="00000700000000000000" pitchFamily="2" charset="-78"/>
              </a:rPr>
              <a:t>•	اهداف شما چیست؟</a:t>
            </a:r>
          </a:p>
          <a:p>
            <a:r>
              <a:rPr lang="fa-IR" dirty="0">
                <a:cs typeface="B Titr" panose="00000700000000000000" pitchFamily="2" charset="-78"/>
              </a:rPr>
              <a:t>•	چگونه مخاطبان خود را بیابیم؟</a:t>
            </a:r>
          </a:p>
          <a:p>
            <a:r>
              <a:rPr lang="fa-IR" dirty="0">
                <a:cs typeface="B Titr" panose="00000700000000000000" pitchFamily="2" charset="-78"/>
              </a:rPr>
              <a:t>•	چگونه کلمات کلیدی خود را انتخاب کنیم؟</a:t>
            </a:r>
          </a:p>
          <a:p>
            <a:r>
              <a:rPr lang="fa-IR" dirty="0">
                <a:cs typeface="B Titr" panose="00000700000000000000" pitchFamily="2" charset="-78"/>
              </a:rPr>
              <a:t>•	چگونه بهترین کانال تبلیغاتی را بیابییم؟</a:t>
            </a:r>
          </a:p>
          <a:p>
            <a:r>
              <a:rPr lang="fa-IR" dirty="0">
                <a:cs typeface="B Titr" panose="00000700000000000000" pitchFamily="2" charset="-78"/>
              </a:rPr>
              <a:t>•	چگونه یک کمپین تبلیغات کلیکی را اجرا کنیم؟</a:t>
            </a:r>
          </a:p>
          <a:p>
            <a:r>
              <a:rPr lang="fa-IR" dirty="0">
                <a:cs typeface="B Titr" panose="00000700000000000000" pitchFamily="2" charset="-78"/>
              </a:rPr>
              <a:t>•	چگونه بهینه سازی را به شکل درستی انجام دهیم؟</a:t>
            </a:r>
          </a:p>
          <a:p>
            <a:r>
              <a:rPr lang="fa-IR" dirty="0">
                <a:cs typeface="B Titr" panose="00000700000000000000" pitchFamily="2" charset="-78"/>
              </a:rPr>
              <a:t>•	عملکرد خود را بررسی و ارزیابی نمایید!</a:t>
            </a:r>
          </a:p>
          <a:p>
            <a:r>
              <a:rPr lang="fa-IR" dirty="0">
                <a:cs typeface="B Titr" panose="00000700000000000000" pitchFamily="2" charset="-78"/>
              </a:rPr>
              <a:t>•	چگونه مشتریان بالقوه را به مشتریان بالفعل تبدیل کنیم؟</a:t>
            </a:r>
          </a:p>
          <a:p>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4</a:t>
            </a:fld>
            <a:endParaRPr lang="fa-IR"/>
          </a:p>
        </p:txBody>
      </p:sp>
    </p:spTree>
    <p:extLst>
      <p:ext uri="{BB962C8B-B14F-4D97-AF65-F5344CB8AC3E}">
        <p14:creationId xmlns:p14="http://schemas.microsoft.com/office/powerpoint/2010/main" val="4187891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920" y="139295"/>
            <a:ext cx="6711950" cy="12847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329784" y="1475101"/>
            <a:ext cx="8394492" cy="5262979"/>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بهینه کردن «تبدیل»</a:t>
            </a:r>
          </a:p>
          <a:p>
            <a:r>
              <a:rPr lang="fa-IR" sz="2000" dirty="0"/>
              <a:t>بصورت میانگین یک وبسایت 2 درصد از بازدیدکنندگان را به مشتری تبدیل می نماید! اما شما می توانید این مقدار را تا 10 درصد </a:t>
            </a:r>
            <a:r>
              <a:rPr lang="fa-IR" sz="2000" dirty="0" smtClean="0"/>
              <a:t>(و </a:t>
            </a:r>
            <a:r>
              <a:rPr lang="fa-IR" sz="2000" dirty="0"/>
              <a:t>حتی </a:t>
            </a:r>
            <a:r>
              <a:rPr lang="fa-IR" sz="2000" dirty="0" smtClean="0"/>
              <a:t>بیشتر) </a:t>
            </a:r>
            <a:r>
              <a:rPr lang="fa-IR" sz="2000" dirty="0"/>
              <a:t>افزایش دهید. برایان مَسی در کتاب خود تحت عنوان «معادله خلق مشتری شما» </a:t>
            </a:r>
            <a:r>
              <a:rPr lang="fa-IR" sz="2000" dirty="0" smtClean="0"/>
              <a:t>می </a:t>
            </a:r>
            <a:r>
              <a:rPr lang="fa-IR" sz="2000" dirty="0"/>
              <a:t>گوید: </a:t>
            </a:r>
            <a:r>
              <a:rPr lang="fa-IR" sz="2000" dirty="0" smtClean="0"/>
              <a:t>«نرخ </a:t>
            </a:r>
            <a:r>
              <a:rPr lang="fa-IR" sz="2000" dirty="0"/>
              <a:t>تبدیل برابر است با تعداد تبدیل به مشتری شده ها تقسیم بر تعداد کل بازدیدکنندگان سایت در یک بازه زمانی مشخص</a:t>
            </a:r>
            <a:r>
              <a:rPr lang="fa-IR" sz="2000" dirty="0" smtClean="0"/>
              <a:t>». </a:t>
            </a:r>
            <a:r>
              <a:rPr lang="fa-IR" sz="2000" dirty="0"/>
              <a:t>به عبارت دیگر نرخ تبدیل معادل تعداد فعالیت های سایت به کل ترافیک آن می باشد.</a:t>
            </a:r>
          </a:p>
          <a:p>
            <a:r>
              <a:rPr lang="fa-IR" sz="2400" dirty="0">
                <a:solidFill>
                  <a:schemeClr val="accent1">
                    <a:lumMod val="60000"/>
                    <a:lumOff val="40000"/>
                  </a:schemeClr>
                </a:solidFill>
              </a:rPr>
              <a:t>با یک یا دو روش، نرخ تبدیل خود را افزایش دهید:</a:t>
            </a:r>
          </a:p>
          <a:p>
            <a:r>
              <a:rPr lang="fa-IR" sz="2000" dirty="0" smtClean="0"/>
              <a:t>تعداد </a:t>
            </a:r>
            <a:r>
              <a:rPr lang="fa-IR" sz="2000" dirty="0"/>
              <a:t>بازدیدکنندگانی را که برنامه جدی برای خرید ندارند، کاهش دهید.</a:t>
            </a:r>
          </a:p>
          <a:p>
            <a:r>
              <a:rPr lang="fa-IR" sz="2000" dirty="0" smtClean="0"/>
              <a:t>تعداد </a:t>
            </a:r>
            <a:r>
              <a:rPr lang="fa-IR" sz="2000" dirty="0"/>
              <a:t>بازدیدکنندگانی را که در صفحه ورودی سایت شما شروع به فعالیت می کنند، افزایش دهید.</a:t>
            </a:r>
          </a:p>
          <a:p>
            <a:r>
              <a:rPr lang="fa-IR" sz="2000" dirty="0"/>
              <a:t>اما موارد زیادی هست که باید بهینه شوند</a:t>
            </a:r>
            <a:r>
              <a:rPr lang="fa-IR" sz="2000" dirty="0" smtClean="0"/>
              <a:t>.</a:t>
            </a:r>
          </a:p>
          <a:p>
            <a:endParaRPr lang="fa-IR" sz="2000" dirty="0"/>
          </a:p>
          <a:p>
            <a:r>
              <a:rPr lang="fa-IR" sz="2400" dirty="0" smtClean="0">
                <a:solidFill>
                  <a:schemeClr val="accent1">
                    <a:lumMod val="60000"/>
                    <a:lumOff val="40000"/>
                  </a:schemeClr>
                </a:solidFill>
              </a:rPr>
              <a:t>الف)عنوان</a:t>
            </a:r>
            <a:endParaRPr lang="fa-IR" sz="2400" dirty="0">
              <a:solidFill>
                <a:schemeClr val="accent1">
                  <a:lumMod val="60000"/>
                  <a:lumOff val="40000"/>
                </a:schemeClr>
              </a:solidFill>
            </a:endParaRPr>
          </a:p>
          <a:p>
            <a:r>
              <a:rPr lang="fa-IR" sz="2000" dirty="0"/>
              <a:t>تا حد امکان عنوان تان را جذاب و گیرا انتخاب نمایید. معمولا بهترین روش، انتخاب یک عنوان با یک مزیت یا فایده و یا ارائه ترکیب مشکل/راه حل می باشد</a:t>
            </a:r>
            <a:r>
              <a:rPr lang="fa-IR" sz="2000" dirty="0" smtClean="0"/>
              <a:t>.</a:t>
            </a:r>
            <a:endParaRPr lang="fa-IR" sz="2000" dirty="0"/>
          </a:p>
          <a:p>
            <a:r>
              <a:rPr lang="fa-IR" sz="2400" dirty="0" smtClean="0">
                <a:solidFill>
                  <a:schemeClr val="accent1">
                    <a:lumMod val="60000"/>
                    <a:lumOff val="40000"/>
                  </a:schemeClr>
                </a:solidFill>
              </a:rPr>
              <a:t>ب)محتوی </a:t>
            </a:r>
            <a:r>
              <a:rPr lang="fa-IR" sz="2400" dirty="0">
                <a:solidFill>
                  <a:schemeClr val="accent1">
                    <a:lumMod val="60000"/>
                    <a:lumOff val="40000"/>
                  </a:schemeClr>
                </a:solidFill>
              </a:rPr>
              <a:t>اصلی</a:t>
            </a:r>
          </a:p>
          <a:p>
            <a:r>
              <a:rPr lang="fa-IR" sz="2000" dirty="0"/>
              <a:t>در محتوی اصلی صفحه، علاوه بر کلمات به تصاویر و طراحی ها هم دقت ویژه ایی داشته باشید</a:t>
            </a:r>
            <a:r>
              <a:rPr lang="fa-IR" sz="2000" dirty="0" smtClean="0"/>
              <a:t>.</a:t>
            </a:r>
            <a:endParaRPr lang="fa-IR" sz="2000" dirty="0"/>
          </a:p>
        </p:txBody>
      </p:sp>
      <p:sp>
        <p:nvSpPr>
          <p:cNvPr id="6" name="Slide Number Placeholder 5"/>
          <p:cNvSpPr>
            <a:spLocks noGrp="1"/>
          </p:cNvSpPr>
          <p:nvPr>
            <p:ph type="sldNum" sz="quarter" idx="12"/>
          </p:nvPr>
        </p:nvSpPr>
        <p:spPr/>
        <p:txBody>
          <a:bodyPr/>
          <a:lstStyle/>
          <a:p>
            <a:fld id="{2F4CD351-6A8F-497C-92E2-2A156947B4E9}" type="slidenum">
              <a:rPr lang="fa-IR" smtClean="0"/>
              <a:t>40</a:t>
            </a:fld>
            <a:endParaRPr lang="fa-IR"/>
          </a:p>
        </p:txBody>
      </p:sp>
    </p:spTree>
    <p:extLst>
      <p:ext uri="{BB962C8B-B14F-4D97-AF65-F5344CB8AC3E}">
        <p14:creationId xmlns:p14="http://schemas.microsoft.com/office/powerpoint/2010/main" val="696082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695" y="1806798"/>
            <a:ext cx="8034728" cy="3293209"/>
          </a:xfrm>
          <a:prstGeom prst="rect">
            <a:avLst/>
          </a:prstGeom>
        </p:spPr>
        <p:txBody>
          <a:bodyPr wrap="square">
            <a:spAutoFit/>
          </a:bodyPr>
          <a:lstStyle/>
          <a:p>
            <a:r>
              <a:rPr lang="fa-IR" sz="2400" dirty="0" smtClean="0">
                <a:solidFill>
                  <a:schemeClr val="accent1">
                    <a:lumMod val="60000"/>
                    <a:lumOff val="40000"/>
                  </a:schemeClr>
                </a:solidFill>
              </a:rPr>
              <a:t>ج)ترغیب </a:t>
            </a:r>
            <a:r>
              <a:rPr lang="fa-IR" sz="2400" dirty="0">
                <a:solidFill>
                  <a:schemeClr val="accent1">
                    <a:lumMod val="60000"/>
                    <a:lumOff val="40000"/>
                  </a:schemeClr>
                </a:solidFill>
              </a:rPr>
              <a:t>به فعالیتی خاص</a:t>
            </a:r>
          </a:p>
          <a:p>
            <a:r>
              <a:rPr lang="fa-IR" sz="2000" dirty="0"/>
              <a:t>ترغیب به فعالیت سایت شما می تواند یک دکمه بزرگ و </a:t>
            </a:r>
            <a:r>
              <a:rPr lang="fa-IR" sz="2000" dirty="0" smtClean="0"/>
              <a:t>فانتزی «اکنون </a:t>
            </a:r>
            <a:r>
              <a:rPr lang="fa-IR" sz="2000" dirty="0"/>
              <a:t>خرید کن! </a:t>
            </a:r>
            <a:r>
              <a:rPr lang="fa-IR" sz="2000" dirty="0" smtClean="0"/>
              <a:t>»، </a:t>
            </a:r>
            <a:r>
              <a:rPr lang="fa-IR" sz="2000" dirty="0"/>
              <a:t>یا یک فرم عضویت و یا یک لینک ساده </a:t>
            </a:r>
            <a:r>
              <a:rPr lang="fa-IR" sz="2000" dirty="0" smtClean="0"/>
              <a:t>«اینجا </a:t>
            </a:r>
            <a:r>
              <a:rPr lang="fa-IR" sz="2000" dirty="0"/>
              <a:t>را کلیک کن! </a:t>
            </a:r>
            <a:r>
              <a:rPr lang="fa-IR" sz="2000" dirty="0" smtClean="0"/>
              <a:t>» </a:t>
            </a:r>
            <a:r>
              <a:rPr lang="fa-IR" sz="2000" dirty="0"/>
              <a:t>باشد.</a:t>
            </a:r>
          </a:p>
          <a:p>
            <a:r>
              <a:rPr lang="fa-IR" sz="2400" dirty="0" smtClean="0">
                <a:solidFill>
                  <a:schemeClr val="accent1">
                    <a:lumMod val="60000"/>
                    <a:lumOff val="40000"/>
                  </a:schemeClr>
                </a:solidFill>
              </a:rPr>
              <a:t>د) </a:t>
            </a:r>
            <a:r>
              <a:rPr lang="fa-IR" sz="2400" dirty="0">
                <a:solidFill>
                  <a:schemeClr val="accent1">
                    <a:lumMod val="60000"/>
                    <a:lumOff val="40000"/>
                  </a:schemeClr>
                </a:solidFill>
              </a:rPr>
              <a:t>فرم های آنلاین</a:t>
            </a:r>
          </a:p>
          <a:p>
            <a:r>
              <a:rPr lang="fa-IR" sz="2000" dirty="0"/>
              <a:t>اگر فرم شما برای گرفتن اطلاعات کارت </a:t>
            </a:r>
            <a:r>
              <a:rPr lang="fa-IR" sz="2000" dirty="0" smtClean="0"/>
              <a:t>اعتباری(بانکی ) فرد </a:t>
            </a:r>
            <a:r>
              <a:rPr lang="fa-IR" sz="2000" dirty="0"/>
              <a:t>برای انتقال وجه و یا خرید باشد، مجبورید که تا حد امکان اطلاعات لازم را دریافت نمایید، بنابراین تلاش نمایید که فرم تان جذاب، کاربر پسند و تعاملی باشد. اما اگر در حال تلاش برای ترغیب مشتری به ثبت نام در خبرنامه یا دانلود فایل خاصی هستید، هر چه اطلاعات بیشتری از او بخواهید نرخ تبدیل تان را کاهش داده اید </a:t>
            </a:r>
            <a:r>
              <a:rPr lang="fa-IR" sz="2000" dirty="0" smtClean="0"/>
              <a:t>(مشتریان </a:t>
            </a:r>
            <a:r>
              <a:rPr lang="fa-IR" sz="2000" dirty="0"/>
              <a:t>بیشتری بخاطر اطلاعات زیادی که درخواست می کنید از انجام آن کار صرف نظر می </a:t>
            </a:r>
            <a:r>
              <a:rPr lang="fa-IR" sz="2000" dirty="0" smtClean="0"/>
              <a:t>کنند!)</a:t>
            </a:r>
            <a:endParaRPr lang="fa-IR" sz="2000" dirty="0"/>
          </a:p>
        </p:txBody>
      </p:sp>
      <p:sp>
        <p:nvSpPr>
          <p:cNvPr id="3" name="Slide Number Placeholder 2"/>
          <p:cNvSpPr>
            <a:spLocks noGrp="1"/>
          </p:cNvSpPr>
          <p:nvPr>
            <p:ph type="sldNum" sz="quarter" idx="12"/>
          </p:nvPr>
        </p:nvSpPr>
        <p:spPr/>
        <p:txBody>
          <a:bodyPr/>
          <a:lstStyle/>
          <a:p>
            <a:fld id="{2F4CD351-6A8F-497C-92E2-2A156947B4E9}" type="slidenum">
              <a:rPr lang="fa-IR" smtClean="0"/>
              <a:t>41</a:t>
            </a:fld>
            <a:endParaRPr lang="fa-IR"/>
          </a:p>
        </p:txBody>
      </p:sp>
    </p:spTree>
    <p:extLst>
      <p:ext uri="{BB962C8B-B14F-4D97-AF65-F5344CB8AC3E}">
        <p14:creationId xmlns:p14="http://schemas.microsoft.com/office/powerpoint/2010/main" val="190152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760" y="1169233"/>
            <a:ext cx="7581782" cy="5306518"/>
          </a:xfrm>
        </p:spPr>
        <p:txBody>
          <a:bodyPr>
            <a:normAutofit/>
          </a:bodyPr>
          <a:lstStyle/>
          <a:p>
            <a:pPr marL="0" indent="0">
              <a:buNone/>
            </a:pPr>
            <a:r>
              <a:rPr lang="fa-IR" sz="2400" dirty="0" smtClean="0">
                <a:solidFill>
                  <a:schemeClr val="accent1">
                    <a:lumMod val="60000"/>
                    <a:lumOff val="40000"/>
                  </a:schemeClr>
                </a:solidFill>
              </a:rPr>
              <a:t>ه) چیدمان </a:t>
            </a:r>
            <a:r>
              <a:rPr lang="fa-IR" sz="2400" dirty="0">
                <a:solidFill>
                  <a:schemeClr val="accent1">
                    <a:lumMod val="60000"/>
                    <a:lumOff val="40000"/>
                  </a:schemeClr>
                </a:solidFill>
              </a:rPr>
              <a:t>بخش های سایت</a:t>
            </a:r>
          </a:p>
          <a:p>
            <a:pPr marL="0" indent="0">
              <a:buNone/>
            </a:pPr>
            <a:r>
              <a:rPr lang="fa-IR" dirty="0"/>
              <a:t>در نهایت، آیا دکمه «ترغیب به فعالیت» </a:t>
            </a:r>
            <a:r>
              <a:rPr lang="fa-IR" dirty="0" smtClean="0"/>
              <a:t>تان </a:t>
            </a:r>
            <a:r>
              <a:rPr lang="fa-IR" dirty="0"/>
              <a:t>را در وسط صفحه قرار می دهید؟ آیا محتوای صفحه را در سمت چپ </a:t>
            </a:r>
            <a:r>
              <a:rPr lang="fa-IR" dirty="0" smtClean="0"/>
              <a:t>(برای </a:t>
            </a:r>
            <a:r>
              <a:rPr lang="fa-IR" dirty="0"/>
              <a:t>زبان </a:t>
            </a:r>
            <a:r>
              <a:rPr lang="fa-IR" dirty="0" smtClean="0"/>
              <a:t>انگلیسی) </a:t>
            </a:r>
            <a:r>
              <a:rPr lang="fa-IR" dirty="0"/>
              <a:t>و فرم عضویت در خبرنامه را در سمت راست صفحه می گذارید؟ </a:t>
            </a:r>
          </a:p>
          <a:p>
            <a:pPr marL="0" indent="0">
              <a:buNone/>
            </a:pPr>
            <a:r>
              <a:rPr lang="fa-IR" dirty="0"/>
              <a:t>برای بهبود تبدیل هر کدام از این بخش ها، از آزمون </a:t>
            </a:r>
            <a:r>
              <a:rPr lang="en-US" dirty="0"/>
              <a:t>A/B </a:t>
            </a:r>
            <a:r>
              <a:rPr lang="fa-IR" dirty="0"/>
              <a:t>استفاده نمایید. آزمون ساده ایی که شما با تغییر یک جنبه از هر کدام از این بخش ها، تاثیر آن در نرخ تبدیل را می سنجید. برایان مسی می گوید: «ما باید این حقیقت را بپذیریم که نرخ تبدیل اولین و مهم ترین فاکتور سنجش نتایج </a:t>
            </a:r>
            <a:r>
              <a:rPr lang="fa-IR" dirty="0" smtClean="0"/>
              <a:t>است</a:t>
            </a:r>
            <a:r>
              <a:rPr lang="fa-IR" dirty="0"/>
              <a:t> </a:t>
            </a:r>
            <a:r>
              <a:rPr lang="fa-IR" dirty="0" smtClean="0"/>
              <a:t>».</a:t>
            </a:r>
            <a:endParaRPr lang="fa-IR" dirty="0"/>
          </a:p>
          <a:p>
            <a:pPr marL="0" indent="0">
              <a:buNone/>
            </a:pPr>
            <a:r>
              <a:rPr lang="fa-IR" dirty="0"/>
              <a:t>برای نتیجه گرفتن، نیازی نیست چیز متفاوت دیگری را بدون دلیل انجام دهید. وقتی تغییری اعمال می کنید، به عنوان یک فرضیه به آن نگاه کنید و اثر افزایشی یا کاهشی آن را در نرخ تبدیل تان بسنجید.</a:t>
            </a:r>
          </a:p>
          <a:p>
            <a:pPr marL="0" indent="0">
              <a:buNone/>
            </a:pPr>
            <a:r>
              <a:rPr lang="fa-IR" dirty="0"/>
              <a:t>زمانی که فرضیه ها را آزمایش می کنید ،مواردی که کاربرد ندارند را حذف نمایید و آنهایی را که مفید واقع شدند نگه دارید. تجارب شما در این آزمون ها باعث می شود که نرخ تبدیل تان افزایش یابد و هزینه های بازاریابی تان کاهش، و شما نهایتا استاد </a:t>
            </a:r>
            <a:r>
              <a:rPr lang="fa-IR" dirty="0" smtClean="0"/>
              <a:t>«تبدیل</a:t>
            </a:r>
            <a:r>
              <a:rPr lang="fa-IR" dirty="0"/>
              <a:t>» </a:t>
            </a:r>
            <a:r>
              <a:rPr lang="fa-IR" dirty="0" smtClean="0"/>
              <a:t>خواهید </a:t>
            </a:r>
            <a:r>
              <a:rPr lang="fa-IR" dirty="0"/>
              <a:t>شد. هدف نهایی، موفقیت آنلاین کسب و کار شماست.</a:t>
            </a:r>
          </a:p>
          <a:p>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42</a:t>
            </a:fld>
            <a:endParaRPr lang="fa-IR"/>
          </a:p>
        </p:txBody>
      </p:sp>
    </p:spTree>
    <p:extLst>
      <p:ext uri="{BB962C8B-B14F-4D97-AF65-F5344CB8AC3E}">
        <p14:creationId xmlns:p14="http://schemas.microsoft.com/office/powerpoint/2010/main" val="1474716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40" y="107118"/>
            <a:ext cx="1994471" cy="1397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79882" y="1135749"/>
            <a:ext cx="8693515" cy="5693866"/>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سخن  پایانی</a:t>
            </a:r>
          </a:p>
          <a:p>
            <a:r>
              <a:rPr lang="fa-IR" sz="2000" dirty="0"/>
              <a:t>خب، چیزی که رخ دادنش حتمی است اتفاق افتاد، ما به پایان این راهنمای بازاریابی موتورهای جستجو برای کسب و کارهای کوچک </a:t>
            </a:r>
            <a:r>
              <a:rPr lang="fa-IR" sz="2000" dirty="0" smtClean="0"/>
              <a:t>رسیدیم! ولی </a:t>
            </a:r>
            <a:r>
              <a:rPr lang="fa-IR" sz="2000" dirty="0"/>
              <a:t>به این انتها به عنوان پایان کار نگاه نمی کنیم، بلکه آن را یک آغاز می دانیم.</a:t>
            </a:r>
          </a:p>
          <a:p>
            <a:r>
              <a:rPr lang="fa-IR" sz="2000" dirty="0"/>
              <a:t>راهنمای بازاریابی موتورهای جستجو فقط مقدمه ای شد برای این کار، چیز زیادی برای یادگیری وجود ندارد اما اجازه ندهید که «چیزهایی که نمی دانید</a:t>
            </a:r>
            <a:r>
              <a:rPr lang="fa-IR" sz="2000" dirty="0" smtClean="0"/>
              <a:t>»، </a:t>
            </a:r>
            <a:r>
              <a:rPr lang="fa-IR" sz="2000" dirty="0"/>
              <a:t>شما را متوقف نمایید. یک فرد می تواند در این دام بیفتد که یاد بگیرد و یا بگیرد، بدون آنکه یافته های خود را اجرایی نماید! به شما پیشنهاد می </a:t>
            </a:r>
            <a:r>
              <a:rPr lang="fa-IR" sz="2000" dirty="0" smtClean="0"/>
              <a:t>کنیم:</a:t>
            </a:r>
          </a:p>
          <a:p>
            <a:pPr marL="342900" indent="-342900">
              <a:buFont typeface="Wingdings" panose="05000000000000000000" pitchFamily="2" charset="2"/>
              <a:buChar char="ü"/>
            </a:pPr>
            <a:r>
              <a:rPr lang="fa-IR" sz="2000" dirty="0" smtClean="0"/>
              <a:t>یک برنامه بازاریابی موتورهای جستجو با اهداف متناسب با کسب و کارتان تهیه نمایید.</a:t>
            </a:r>
          </a:p>
          <a:p>
            <a:pPr marL="342900" indent="-342900">
              <a:buFont typeface="Wingdings" panose="05000000000000000000" pitchFamily="2" charset="2"/>
              <a:buChar char="ü"/>
            </a:pPr>
            <a:r>
              <a:rPr lang="fa-IR" sz="2000" dirty="0" smtClean="0"/>
              <a:t>مشتریان </a:t>
            </a:r>
            <a:r>
              <a:rPr lang="fa-IR" sz="2000" dirty="0"/>
              <a:t>ایده آل تان را بررسی نمایید و شخصیت خریداران تان را بشناسید.</a:t>
            </a:r>
          </a:p>
          <a:p>
            <a:pPr marL="342900" indent="-342900">
              <a:buFont typeface="Wingdings" panose="05000000000000000000" pitchFamily="2" charset="2"/>
              <a:buChar char="ü"/>
            </a:pPr>
            <a:r>
              <a:rPr lang="fa-IR" sz="2000" dirty="0" smtClean="0"/>
              <a:t>کلمات </a:t>
            </a:r>
            <a:r>
              <a:rPr lang="fa-IR" sz="2000" dirty="0"/>
              <a:t>کلیدی را که مشتریان ایده آل تان برای یافتن آنچه شما ارائه می نمایید، بیابید.</a:t>
            </a:r>
          </a:p>
          <a:p>
            <a:pPr marL="342900" indent="-342900">
              <a:buFont typeface="Wingdings" panose="05000000000000000000" pitchFamily="2" charset="2"/>
              <a:buChar char="ü"/>
            </a:pPr>
            <a:r>
              <a:rPr lang="fa-IR" sz="2000" dirty="0" smtClean="0"/>
              <a:t>بررسی </a:t>
            </a:r>
            <a:r>
              <a:rPr lang="fa-IR" sz="2000" dirty="0"/>
              <a:t>و مشخص نمایید که کجاها می خواهید تبلیغ بروید.</a:t>
            </a:r>
          </a:p>
          <a:p>
            <a:pPr marL="342900" indent="-342900">
              <a:buFont typeface="Wingdings" panose="05000000000000000000" pitchFamily="2" charset="2"/>
              <a:buChar char="ü"/>
            </a:pPr>
            <a:r>
              <a:rPr lang="fa-IR" sz="2000" dirty="0" smtClean="0"/>
              <a:t>کمپین </a:t>
            </a:r>
            <a:r>
              <a:rPr lang="fa-IR" sz="2000" dirty="0"/>
              <a:t>های تبلیغات کلیکی خود را راه بیندازید.</a:t>
            </a:r>
          </a:p>
          <a:p>
            <a:pPr marL="342900" indent="-342900">
              <a:buFont typeface="Wingdings" panose="05000000000000000000" pitchFamily="2" charset="2"/>
              <a:buChar char="ü"/>
            </a:pPr>
            <a:r>
              <a:rPr lang="fa-IR" sz="2000" dirty="0" smtClean="0"/>
              <a:t>سایت </a:t>
            </a:r>
            <a:r>
              <a:rPr lang="fa-IR" sz="2000" dirty="0"/>
              <a:t>و صفحه ورودی خود را برای موتورهای جستجو بهینه نمایید.</a:t>
            </a:r>
          </a:p>
          <a:p>
            <a:pPr marL="342900" indent="-342900">
              <a:buFont typeface="Wingdings" panose="05000000000000000000" pitchFamily="2" charset="2"/>
              <a:buChar char="ü"/>
            </a:pPr>
            <a:r>
              <a:rPr lang="fa-IR" sz="2000" dirty="0" smtClean="0"/>
              <a:t>اگر </a:t>
            </a:r>
            <a:r>
              <a:rPr lang="fa-IR" sz="2000" dirty="0"/>
              <a:t>یک مکان فیزیکی برای فروش دارید، با استفاده از گوگل </a:t>
            </a:r>
            <a:r>
              <a:rPr lang="fa-IR" sz="2000" dirty="0" smtClean="0"/>
              <a:t>پلیِس</a:t>
            </a:r>
            <a:r>
              <a:rPr lang="en-US" sz="2000" dirty="0" smtClean="0"/>
              <a:t>(Google Places) </a:t>
            </a:r>
            <a:r>
              <a:rPr lang="fa-IR" sz="2000" dirty="0"/>
              <a:t>خود را در جستجوهای محلی نشان دهید.</a:t>
            </a:r>
          </a:p>
          <a:p>
            <a:pPr marL="342900" indent="-342900">
              <a:buFont typeface="Wingdings" panose="05000000000000000000" pitchFamily="2" charset="2"/>
              <a:buChar char="ü"/>
            </a:pPr>
            <a:r>
              <a:rPr lang="fa-IR" sz="2000" dirty="0" smtClean="0"/>
              <a:t>سیستم </a:t>
            </a:r>
            <a:r>
              <a:rPr lang="fa-IR" sz="2000" dirty="0"/>
              <a:t>بررسی و ارزیابی خود را ایجاد نمایید.</a:t>
            </a:r>
          </a:p>
          <a:p>
            <a:pPr marL="342900" indent="-342900">
              <a:buFont typeface="Wingdings" panose="05000000000000000000" pitchFamily="2" charset="2"/>
              <a:buChar char="ü"/>
            </a:pPr>
            <a:r>
              <a:rPr lang="fa-IR" sz="2000" dirty="0" smtClean="0"/>
              <a:t>مطمئن </a:t>
            </a:r>
            <a:r>
              <a:rPr lang="fa-IR" sz="2000" dirty="0"/>
              <a:t>شوید که هر کدام از مراحل تبدیل سایت شما، به بهترین شکل بازدید کننده را به سمت مشتری شدن سوق می دهد.</a:t>
            </a:r>
          </a:p>
        </p:txBody>
      </p:sp>
      <p:sp>
        <p:nvSpPr>
          <p:cNvPr id="3" name="Slide Number Placeholder 2"/>
          <p:cNvSpPr>
            <a:spLocks noGrp="1"/>
          </p:cNvSpPr>
          <p:nvPr>
            <p:ph type="sldNum" sz="quarter" idx="12"/>
          </p:nvPr>
        </p:nvSpPr>
        <p:spPr/>
        <p:txBody>
          <a:bodyPr/>
          <a:lstStyle/>
          <a:p>
            <a:fld id="{2F4CD351-6A8F-497C-92E2-2A156947B4E9}" type="slidenum">
              <a:rPr lang="fa-IR" smtClean="0"/>
              <a:t>43</a:t>
            </a:fld>
            <a:endParaRPr lang="fa-IR"/>
          </a:p>
        </p:txBody>
      </p:sp>
    </p:spTree>
    <p:extLst>
      <p:ext uri="{BB962C8B-B14F-4D97-AF65-F5344CB8AC3E}">
        <p14:creationId xmlns:p14="http://schemas.microsoft.com/office/powerpoint/2010/main" val="47774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dirty="0" smtClean="0">
                <a:solidFill>
                  <a:schemeClr val="accent1">
                    <a:lumMod val="60000"/>
                    <a:lumOff val="40000"/>
                  </a:schemeClr>
                </a:solidFill>
                <a:cs typeface="B Titr" panose="00000700000000000000" pitchFamily="2" charset="-78"/>
              </a:rPr>
              <a:t>منبع:               </a:t>
            </a:r>
            <a:endParaRPr lang="fa-IR" sz="4400" dirty="0">
              <a:solidFill>
                <a:schemeClr val="accent1">
                  <a:lumMod val="60000"/>
                  <a:lumOff val="40000"/>
                </a:schemeClr>
              </a:solidFill>
              <a:cs typeface="B Titr" panose="00000700000000000000" pitchFamily="2" charset="-78"/>
            </a:endParaRPr>
          </a:p>
        </p:txBody>
      </p:sp>
      <p:sp>
        <p:nvSpPr>
          <p:cNvPr id="3" name="Content Placeholder 2"/>
          <p:cNvSpPr>
            <a:spLocks noGrp="1"/>
          </p:cNvSpPr>
          <p:nvPr>
            <p:ph idx="1"/>
          </p:nvPr>
        </p:nvSpPr>
        <p:spPr>
          <a:xfrm>
            <a:off x="828436" y="1152983"/>
            <a:ext cx="6711654" cy="4195481"/>
          </a:xfrm>
        </p:spPr>
        <p:txBody>
          <a:bodyPr>
            <a:normAutofit/>
          </a:bodyPr>
          <a:lstStyle/>
          <a:p>
            <a:pPr marL="457200" lvl="1" indent="0" algn="l">
              <a:buNone/>
            </a:pPr>
            <a:r>
              <a:rPr lang="en-US" sz="2400" b="1" dirty="0" smtClean="0">
                <a:hlinkClick r:id="rId2"/>
              </a:rPr>
              <a:t>www.namadmarketing.com</a:t>
            </a:r>
            <a:endParaRPr lang="fa-IR" sz="2400" b="1" dirty="0" smtClean="0"/>
          </a:p>
          <a:p>
            <a:pPr marL="457200" lvl="1" indent="0" algn="l">
              <a:buNone/>
            </a:pPr>
            <a:endParaRPr lang="fa-IR" sz="2400" dirty="0"/>
          </a:p>
          <a:p>
            <a:pPr marL="457200" lvl="1" indent="0">
              <a:buNone/>
            </a:pPr>
            <a:r>
              <a:rPr lang="en-US" sz="2400" dirty="0" smtClean="0"/>
              <a:t> </a:t>
            </a:r>
            <a:endParaRPr lang="fa-IR" sz="2400" dirty="0" smtClean="0"/>
          </a:p>
          <a:p>
            <a:pPr marL="457200" lvl="1" indent="0">
              <a:buNone/>
            </a:pPr>
            <a:endParaRPr lang="fa-IR" sz="2400" dirty="0"/>
          </a:p>
          <a:p>
            <a:pPr marL="457200" lvl="1" indent="0">
              <a:buNone/>
            </a:pPr>
            <a:endParaRPr lang="fa-IR" sz="2400" dirty="0" smtClean="0"/>
          </a:p>
          <a:p>
            <a:pPr marL="457200" lvl="1" indent="0">
              <a:buNone/>
            </a:pPr>
            <a:endParaRPr lang="fa-IR" sz="2400" dirty="0"/>
          </a:p>
        </p:txBody>
      </p:sp>
      <p:sp>
        <p:nvSpPr>
          <p:cNvPr id="5" name="Slide Number Placeholder 4"/>
          <p:cNvSpPr>
            <a:spLocks noGrp="1"/>
          </p:cNvSpPr>
          <p:nvPr>
            <p:ph type="sldNum" sz="quarter" idx="12"/>
          </p:nvPr>
        </p:nvSpPr>
        <p:spPr/>
        <p:txBody>
          <a:bodyPr/>
          <a:lstStyle/>
          <a:p>
            <a:fld id="{2F4CD351-6A8F-497C-92E2-2A156947B4E9}" type="slidenum">
              <a:rPr lang="fa-IR" smtClean="0"/>
              <a:t>44</a:t>
            </a:fld>
            <a:endParaRPr lang="fa-I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63688"/>
            <a:ext cx="8544393" cy="42850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3636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764" y="1063423"/>
            <a:ext cx="8035480" cy="5184983"/>
          </a:xfrm>
        </p:spPr>
        <p:txBody>
          <a:bodyPr/>
          <a:lstStyle/>
          <a:p>
            <a:pPr marL="0" indent="0" algn="ctr">
              <a:buNone/>
            </a:pPr>
            <a:endParaRPr lang="fa-IR" sz="4400" b="1" u="sng" dirty="0" smtClean="0">
              <a:solidFill>
                <a:srgbClr val="FFC000"/>
              </a:solidFill>
            </a:endParaRPr>
          </a:p>
          <a:p>
            <a:pPr marL="0" indent="0" algn="ctr">
              <a:buNone/>
            </a:pPr>
            <a:endParaRPr lang="fa-IR" sz="4400" b="1" u="sng" dirty="0">
              <a:solidFill>
                <a:srgbClr val="FFC000"/>
              </a:solidFill>
            </a:endParaRPr>
          </a:p>
          <a:p>
            <a:pPr marL="0" indent="0" algn="ctr">
              <a:buNone/>
            </a:pPr>
            <a:endParaRPr lang="en-US" sz="4400" b="1" u="sng" dirty="0" smtClean="0">
              <a:solidFill>
                <a:srgbClr val="FFC000"/>
              </a:solidFill>
            </a:endParaRPr>
          </a:p>
          <a:p>
            <a:pPr marL="0" indent="0" algn="ctr">
              <a:buNone/>
            </a:pPr>
            <a:endParaRPr lang="en-US" sz="4400" b="1" u="sng" dirty="0">
              <a:solidFill>
                <a:srgbClr val="FFC000"/>
              </a:solidFill>
            </a:endParaRPr>
          </a:p>
          <a:p>
            <a:pPr marL="0" indent="0" algn="ctr">
              <a:buNone/>
            </a:pPr>
            <a:endParaRPr lang="en-US" sz="4400" b="1" u="sng" dirty="0" smtClean="0">
              <a:solidFill>
                <a:srgbClr val="FFC000"/>
              </a:solidFill>
            </a:endParaRPr>
          </a:p>
          <a:p>
            <a:pPr marL="0" indent="0" algn="ctr">
              <a:buNone/>
            </a:pPr>
            <a:r>
              <a:rPr lang="en-US" sz="4400" b="1" u="sng" dirty="0">
                <a:solidFill>
                  <a:srgbClr val="FFC000"/>
                </a:solidFill>
              </a:rPr>
              <a:t>Thanks for your attention</a:t>
            </a:r>
          </a:p>
          <a:p>
            <a:pPr marL="0" indent="0" algn="ctr">
              <a:buNone/>
            </a:pPr>
            <a:endParaRPr lang="en-US" sz="4400" b="1" u="sng" dirty="0">
              <a:solidFill>
                <a:srgbClr val="FFC000"/>
              </a:solidFill>
            </a:endParaRPr>
          </a:p>
          <a:p>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45</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84" y="1378217"/>
            <a:ext cx="7255239" cy="3658478"/>
          </a:xfrm>
          <a:prstGeom prst="rect">
            <a:avLst/>
          </a:prstGeom>
        </p:spPr>
      </p:pic>
    </p:spTree>
    <p:extLst>
      <p:ext uri="{BB962C8B-B14F-4D97-AF65-F5344CB8AC3E}">
        <p14:creationId xmlns:p14="http://schemas.microsoft.com/office/powerpoint/2010/main" val="43670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0" y="-208090"/>
            <a:ext cx="9144000" cy="7066090"/>
          </a:xfrm>
          <a:prstGeom prst="rect">
            <a:avLst/>
          </a:prstGeom>
        </p:spPr>
      </p:pic>
      <p:sp>
        <p:nvSpPr>
          <p:cNvPr id="5" name="Slide Number Placeholder 4"/>
          <p:cNvSpPr>
            <a:spLocks noGrp="1"/>
          </p:cNvSpPr>
          <p:nvPr>
            <p:ph type="sldNum" sz="quarter" idx="12"/>
          </p:nvPr>
        </p:nvSpPr>
        <p:spPr/>
        <p:txBody>
          <a:bodyPr/>
          <a:lstStyle/>
          <a:p>
            <a:fld id="{2F4CD351-6A8F-497C-92E2-2A156947B4E9}" type="slidenum">
              <a:rPr lang="fa-IR" smtClean="0"/>
              <a:t>5</a:t>
            </a:fld>
            <a:endParaRPr lang="fa-IR"/>
          </a:p>
        </p:txBody>
      </p:sp>
    </p:spTree>
    <p:extLst>
      <p:ext uri="{BB962C8B-B14F-4D97-AF65-F5344CB8AC3E}">
        <p14:creationId xmlns:p14="http://schemas.microsoft.com/office/powerpoint/2010/main" val="341328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13" y="295736"/>
            <a:ext cx="3792511" cy="30075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794478" y="2905063"/>
            <a:ext cx="7420132" cy="3293209"/>
          </a:xfrm>
          <a:prstGeom prst="rect">
            <a:avLst/>
          </a:prstGeom>
        </p:spPr>
        <p:txBody>
          <a:bodyPr wrap="square">
            <a:spAutoFit/>
          </a:bodyPr>
          <a:lstStyle/>
          <a:p>
            <a:r>
              <a:rPr lang="fa-IR" sz="2400" dirty="0">
                <a:solidFill>
                  <a:schemeClr val="accent1">
                    <a:lumMod val="60000"/>
                    <a:lumOff val="40000"/>
                  </a:schemeClr>
                </a:solidFill>
                <a:cs typeface="B Titr" panose="00000700000000000000" pitchFamily="2" charset="-78"/>
              </a:rPr>
              <a:t>اهداف شما چیست</a:t>
            </a:r>
            <a:r>
              <a:rPr lang="fa-IR" sz="2400" dirty="0" smtClean="0">
                <a:solidFill>
                  <a:schemeClr val="accent1">
                    <a:lumMod val="60000"/>
                    <a:lumOff val="40000"/>
                  </a:schemeClr>
                </a:solidFill>
                <a:cs typeface="B Titr" panose="00000700000000000000" pitchFamily="2" charset="-78"/>
              </a:rPr>
              <a:t>؟!</a:t>
            </a:r>
          </a:p>
          <a:p>
            <a:endParaRPr lang="fa-IR" sz="2400" dirty="0">
              <a:solidFill>
                <a:schemeClr val="accent1">
                  <a:lumMod val="60000"/>
                  <a:lumOff val="40000"/>
                </a:schemeClr>
              </a:solidFill>
              <a:cs typeface="B Titr" panose="00000700000000000000" pitchFamily="2" charset="-78"/>
            </a:endParaRPr>
          </a:p>
          <a:p>
            <a:r>
              <a:rPr lang="fa-IR" sz="2000" dirty="0"/>
              <a:t>شما دقیقا از یک کمپین بازاریابی اینترنتی در حیطه موتورهای جستجو چه می خواهید؟ اهداف شما چیست؟ آیا می خواهید فروش تان افزایش یابد؟ یا اینکه ترافیک سایت تان افزایش یابد؟ آیا می خواهید مشتری بالقوه را جذب کنید؟</a:t>
            </a:r>
          </a:p>
          <a:p>
            <a:r>
              <a:rPr lang="fa-IR" sz="2000" dirty="0"/>
              <a:t>برای دستیابی به یک ایده مناسب و هدف گذاری کمپین بازاریابی اینترنتی در حوزه موتورهای جستجو، باید به وضعیت صنعتی که در آن فعالیت می کنید، آگاه باشید. اهداف بازاریابی اینترنتی در حال تغییر است. افزایش ترافیک سایت، ایجاد مشتری بالقوه و افزایش کلیک روی لینک سایت از اهداف </a:t>
            </a:r>
            <a:r>
              <a:rPr lang="fa-IR" sz="2000" dirty="0" smtClean="0"/>
              <a:t>اولیه </a:t>
            </a:r>
            <a:r>
              <a:rPr lang="fa-IR" sz="2000" dirty="0"/>
              <a:t>آن است. اما امروزه برند سازی هم یک هدف مهم و برجسته شده است.</a:t>
            </a:r>
          </a:p>
        </p:txBody>
      </p:sp>
      <p:sp>
        <p:nvSpPr>
          <p:cNvPr id="3" name="Slide Number Placeholder 2"/>
          <p:cNvSpPr>
            <a:spLocks noGrp="1"/>
          </p:cNvSpPr>
          <p:nvPr>
            <p:ph type="sldNum" sz="quarter" idx="12"/>
          </p:nvPr>
        </p:nvSpPr>
        <p:spPr/>
        <p:txBody>
          <a:bodyPr/>
          <a:lstStyle/>
          <a:p>
            <a:fld id="{2F4CD351-6A8F-497C-92E2-2A156947B4E9}" type="slidenum">
              <a:rPr lang="fa-IR" smtClean="0"/>
              <a:t>6</a:t>
            </a:fld>
            <a:endParaRPr lang="fa-IR"/>
          </a:p>
        </p:txBody>
      </p:sp>
    </p:spTree>
    <p:extLst>
      <p:ext uri="{BB962C8B-B14F-4D97-AF65-F5344CB8AC3E}">
        <p14:creationId xmlns:p14="http://schemas.microsoft.com/office/powerpoint/2010/main" val="149343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31" y="92955"/>
            <a:ext cx="7055379" cy="14474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314793" y="1675318"/>
            <a:ext cx="8649325" cy="5078313"/>
          </a:xfrm>
          <a:prstGeom prst="rect">
            <a:avLst/>
          </a:prstGeom>
        </p:spPr>
        <p:txBody>
          <a:bodyPr wrap="square">
            <a:spAutoFit/>
          </a:bodyPr>
          <a:lstStyle/>
          <a:p>
            <a:r>
              <a:rPr lang="fa-IR" sz="2400" dirty="0" smtClean="0">
                <a:solidFill>
                  <a:schemeClr val="accent1">
                    <a:lumMod val="60000"/>
                    <a:lumOff val="40000"/>
                  </a:schemeClr>
                </a:solidFill>
                <a:cs typeface="B Titr" panose="00000700000000000000" pitchFamily="2" charset="-78"/>
              </a:rPr>
              <a:t>1.افزایش ترافیک</a:t>
            </a:r>
          </a:p>
          <a:p>
            <a:r>
              <a:rPr lang="fa-IR" sz="2000" dirty="0" smtClean="0"/>
              <a:t>  هدف </a:t>
            </a:r>
            <a:r>
              <a:rPr lang="fa-IR" sz="2000" dirty="0"/>
              <a:t>سنتی و همیشگی بازاریابی موتورهای جستجو تولید ترافیک برای سایت است. اینجا نقطه ای است که بازاریابی اینترنتی آغاز می شود. راه های زیادی برای افزایش ترافیک وجود دارد که بستگی به محصول و مخاطبان شما دارد.</a:t>
            </a:r>
          </a:p>
          <a:p>
            <a:r>
              <a:rPr lang="fa-IR" sz="2000" dirty="0"/>
              <a:t> </a:t>
            </a:r>
            <a:r>
              <a:rPr lang="fa-IR" sz="2000" dirty="0" smtClean="0">
                <a:solidFill>
                  <a:schemeClr val="accent1">
                    <a:lumMod val="60000"/>
                    <a:lumOff val="40000"/>
                  </a:schemeClr>
                </a:solidFill>
              </a:rPr>
              <a:t>الف) </a:t>
            </a:r>
            <a:r>
              <a:rPr lang="fa-IR" sz="2000" dirty="0">
                <a:solidFill>
                  <a:schemeClr val="accent1">
                    <a:lumMod val="60000"/>
                    <a:lumOff val="40000"/>
                  </a:schemeClr>
                </a:solidFill>
              </a:rPr>
              <a:t>تبلیغات کلیکی </a:t>
            </a:r>
            <a:endParaRPr lang="fa-IR" sz="2000" dirty="0" smtClean="0">
              <a:solidFill>
                <a:schemeClr val="accent1">
                  <a:lumMod val="60000"/>
                  <a:lumOff val="40000"/>
                </a:schemeClr>
              </a:solidFill>
            </a:endParaRPr>
          </a:p>
          <a:p>
            <a:r>
              <a:rPr lang="fa-IR" sz="2000" dirty="0" smtClean="0"/>
              <a:t>راه </a:t>
            </a:r>
            <a:r>
              <a:rPr lang="fa-IR" sz="2000" dirty="0"/>
              <a:t>بسیار مفیدی برای ایجاد ترافیک اولیه به یک سایت جدید است. طبق مطالعات جدید، </a:t>
            </a:r>
            <a:r>
              <a:rPr lang="fa-IR" sz="2000" dirty="0" smtClean="0"/>
              <a:t>(</a:t>
            </a:r>
            <a:r>
              <a:rPr lang="en-US" sz="2000" dirty="0" err="1" smtClean="0"/>
              <a:t>ppc</a:t>
            </a:r>
            <a:r>
              <a:rPr lang="fa-IR" sz="2000" dirty="0" smtClean="0"/>
              <a:t>)تبلیغات </a:t>
            </a:r>
            <a:r>
              <a:rPr lang="fa-IR" sz="2000" dirty="0"/>
              <a:t>کلیکی یا </a:t>
            </a:r>
            <a:r>
              <a:rPr lang="fa-IR" sz="2000" dirty="0" smtClean="0"/>
              <a:t>براساس </a:t>
            </a:r>
            <a:r>
              <a:rPr lang="fa-IR" sz="2000" dirty="0"/>
              <a:t>ترکیب کلمات کلیکی که شما استفاده می کنید این تبلیغ می تواند خیلی ارزشمند باشد.</a:t>
            </a:r>
          </a:p>
          <a:p>
            <a:r>
              <a:rPr lang="fa-IR" sz="2000" dirty="0">
                <a:solidFill>
                  <a:schemeClr val="accent1">
                    <a:lumMod val="60000"/>
                    <a:lumOff val="40000"/>
                  </a:schemeClr>
                </a:solidFill>
              </a:rPr>
              <a:t> ب) سئو </a:t>
            </a:r>
            <a:endParaRPr lang="fa-IR" sz="2000" dirty="0" smtClean="0">
              <a:solidFill>
                <a:schemeClr val="accent1">
                  <a:lumMod val="60000"/>
                  <a:lumOff val="40000"/>
                </a:schemeClr>
              </a:solidFill>
            </a:endParaRPr>
          </a:p>
          <a:p>
            <a:r>
              <a:rPr lang="fa-IR" sz="2000" dirty="0" smtClean="0"/>
              <a:t>سئو </a:t>
            </a:r>
            <a:r>
              <a:rPr lang="fa-IR" sz="2000" dirty="0"/>
              <a:t>یا جستجوی ارگانیک برای ایجاد ترافیک مقداری زمان بر است. براساس میزان رقابت کلمه کلیدی و میزان </a:t>
            </a:r>
            <a:r>
              <a:rPr lang="fa-IR" sz="2000" dirty="0" smtClean="0"/>
              <a:t>اشباع بودن آن بین 2 ماه تا 2 </a:t>
            </a:r>
            <a:r>
              <a:rPr lang="fa-IR" sz="2000" dirty="0"/>
              <a:t>سال طول می کشد تا نتیجه ی سئو در موتورهای جستجو نشان داده شود</a:t>
            </a:r>
            <a:r>
              <a:rPr lang="fa-IR" sz="2000" dirty="0" smtClean="0"/>
              <a:t>.</a:t>
            </a:r>
          </a:p>
          <a:p>
            <a:r>
              <a:rPr lang="fa-IR" sz="2000" dirty="0" smtClean="0">
                <a:solidFill>
                  <a:schemeClr val="accent1">
                    <a:lumMod val="60000"/>
                    <a:lumOff val="40000"/>
                  </a:schemeClr>
                </a:solidFill>
              </a:rPr>
              <a:t> ج</a:t>
            </a:r>
            <a:r>
              <a:rPr lang="fa-IR" sz="2000" dirty="0">
                <a:solidFill>
                  <a:schemeClr val="accent1">
                    <a:lumMod val="60000"/>
                    <a:lumOff val="40000"/>
                  </a:schemeClr>
                </a:solidFill>
              </a:rPr>
              <a:t>) موبایل </a:t>
            </a:r>
            <a:endParaRPr lang="fa-IR" sz="2000" dirty="0" smtClean="0">
              <a:solidFill>
                <a:schemeClr val="accent1">
                  <a:lumMod val="60000"/>
                  <a:lumOff val="40000"/>
                </a:schemeClr>
              </a:solidFill>
            </a:endParaRPr>
          </a:p>
          <a:p>
            <a:r>
              <a:rPr lang="fa-IR" sz="2000" dirty="0" smtClean="0"/>
              <a:t>موبایل </a:t>
            </a:r>
            <a:r>
              <a:rPr lang="fa-IR" sz="2000" dirty="0"/>
              <a:t>وسیله ای است که امروزه در تمامی ابعاد زندگی افراد سهم زیادی به خود اختصاص داده است. یک  </a:t>
            </a:r>
            <a:r>
              <a:rPr lang="fa-IR" sz="2000" dirty="0" smtClean="0"/>
              <a:t>بررسی</a:t>
            </a:r>
            <a:r>
              <a:rPr lang="en-US" sz="2000" dirty="0" smtClean="0"/>
              <a:t> </a:t>
            </a:r>
            <a:r>
              <a:rPr lang="fa-IR" sz="2000" dirty="0" smtClean="0"/>
              <a:t>نشان </a:t>
            </a:r>
            <a:r>
              <a:rPr lang="fa-IR" sz="2000" dirty="0"/>
              <a:t>داده است که ابزارهای تبلیغاتی با استفاده از گوشی های همراه </a:t>
            </a:r>
            <a:r>
              <a:rPr lang="en-US" sz="2000" dirty="0" smtClean="0"/>
              <a:t>47</a:t>
            </a:r>
            <a:r>
              <a:rPr lang="fa-IR" sz="2000" dirty="0" smtClean="0"/>
              <a:t>درصد </a:t>
            </a:r>
            <a:r>
              <a:rPr lang="fa-IR" sz="2000" dirty="0"/>
              <a:t>سهم بیشتری در </a:t>
            </a:r>
            <a:r>
              <a:rPr lang="fa-IR" sz="2000" dirty="0" smtClean="0"/>
              <a:t>بازاریابی</a:t>
            </a:r>
            <a:r>
              <a:rPr lang="en-US" sz="2000" dirty="0" smtClean="0"/>
              <a:t> </a:t>
            </a:r>
            <a:r>
              <a:rPr lang="fa-IR" sz="2000" dirty="0" smtClean="0"/>
              <a:t>اینترنتی </a:t>
            </a:r>
            <a:r>
              <a:rPr lang="fa-IR" sz="2000" dirty="0"/>
              <a:t>دارند.</a:t>
            </a:r>
          </a:p>
          <a:p>
            <a:r>
              <a:rPr lang="en-US" sz="2000" dirty="0" smtClean="0"/>
              <a:t>   </a:t>
            </a:r>
            <a:endParaRPr lang="fa-IR" sz="2000" dirty="0"/>
          </a:p>
        </p:txBody>
      </p:sp>
      <p:sp>
        <p:nvSpPr>
          <p:cNvPr id="3" name="Slide Number Placeholder 2"/>
          <p:cNvSpPr>
            <a:spLocks noGrp="1"/>
          </p:cNvSpPr>
          <p:nvPr>
            <p:ph type="sldNum" sz="quarter" idx="12"/>
          </p:nvPr>
        </p:nvSpPr>
        <p:spPr/>
        <p:txBody>
          <a:bodyPr/>
          <a:lstStyle/>
          <a:p>
            <a:fld id="{2F4CD351-6A8F-497C-92E2-2A156947B4E9}" type="slidenum">
              <a:rPr lang="fa-IR" smtClean="0"/>
              <a:t>7</a:t>
            </a:fld>
            <a:endParaRPr lang="fa-IR"/>
          </a:p>
        </p:txBody>
      </p:sp>
    </p:spTree>
    <p:extLst>
      <p:ext uri="{BB962C8B-B14F-4D97-AF65-F5344CB8AC3E}">
        <p14:creationId xmlns:p14="http://schemas.microsoft.com/office/powerpoint/2010/main" val="70358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699" y="1424067"/>
            <a:ext cx="7147067" cy="4824340"/>
          </a:xfrm>
        </p:spPr>
        <p:txBody>
          <a:bodyPr>
            <a:normAutofit/>
          </a:bodyPr>
          <a:lstStyle/>
          <a:p>
            <a:pPr marL="0" indent="0">
              <a:buNone/>
            </a:pPr>
            <a:r>
              <a:rPr lang="fa-IR" dirty="0"/>
              <a:t>همانطور که می بینید، راه های زیادی برای تولید ترافیک وجود دارد، موضوعی که شما بر آن تاکید دارید وابسته به فاکتورهای زیر است:</a:t>
            </a:r>
          </a:p>
          <a:p>
            <a:r>
              <a:rPr lang="fa-IR" dirty="0"/>
              <a:t>  </a:t>
            </a:r>
            <a:r>
              <a:rPr lang="fa-IR" sz="2200" dirty="0">
                <a:solidFill>
                  <a:schemeClr val="accent1">
                    <a:lumMod val="60000"/>
                    <a:lumOff val="40000"/>
                  </a:schemeClr>
                </a:solidFill>
              </a:rPr>
              <a:t>نوع صنعت </a:t>
            </a:r>
            <a:endParaRPr lang="fa-IR" sz="2200" dirty="0" smtClean="0">
              <a:solidFill>
                <a:schemeClr val="accent1">
                  <a:lumMod val="60000"/>
                  <a:lumOff val="40000"/>
                </a:schemeClr>
              </a:solidFill>
            </a:endParaRPr>
          </a:p>
          <a:p>
            <a:r>
              <a:rPr lang="fa-IR" sz="2200" dirty="0" smtClean="0">
                <a:solidFill>
                  <a:schemeClr val="accent1">
                    <a:lumMod val="60000"/>
                    <a:lumOff val="40000"/>
                  </a:schemeClr>
                </a:solidFill>
              </a:rPr>
              <a:t> </a:t>
            </a:r>
            <a:r>
              <a:rPr lang="fa-IR" sz="2200" dirty="0">
                <a:solidFill>
                  <a:schemeClr val="accent1">
                    <a:lumMod val="60000"/>
                    <a:lumOff val="40000"/>
                  </a:schemeClr>
                </a:solidFill>
              </a:rPr>
              <a:t>بازار </a:t>
            </a:r>
            <a:r>
              <a:rPr lang="fa-IR" sz="2200" dirty="0" smtClean="0">
                <a:solidFill>
                  <a:schemeClr val="accent1">
                    <a:lumMod val="60000"/>
                    <a:lumOff val="40000"/>
                  </a:schemeClr>
                </a:solidFill>
              </a:rPr>
              <a:t>هدف</a:t>
            </a:r>
          </a:p>
          <a:p>
            <a:r>
              <a:rPr lang="fa-IR" sz="2200" dirty="0" smtClean="0">
                <a:solidFill>
                  <a:schemeClr val="accent1">
                    <a:lumMod val="60000"/>
                    <a:lumOff val="40000"/>
                  </a:schemeClr>
                </a:solidFill>
              </a:rPr>
              <a:t>  </a:t>
            </a:r>
            <a:r>
              <a:rPr lang="fa-IR" sz="2200" dirty="0">
                <a:solidFill>
                  <a:schemeClr val="accent1">
                    <a:lumMod val="60000"/>
                    <a:lumOff val="40000"/>
                  </a:schemeClr>
                </a:solidFill>
              </a:rPr>
              <a:t>جغرافیای </a:t>
            </a:r>
            <a:r>
              <a:rPr lang="fa-IR" sz="2200" dirty="0" smtClean="0">
                <a:solidFill>
                  <a:schemeClr val="accent1">
                    <a:lumMod val="60000"/>
                    <a:lumOff val="40000"/>
                  </a:schemeClr>
                </a:solidFill>
              </a:rPr>
              <a:t>بازار</a:t>
            </a:r>
          </a:p>
          <a:p>
            <a:endParaRPr lang="fa-IR" dirty="0"/>
          </a:p>
          <a:p>
            <a:pPr marL="0" indent="0">
              <a:buNone/>
            </a:pPr>
            <a:r>
              <a:rPr lang="fa-IR" dirty="0"/>
              <a:t> </a:t>
            </a:r>
            <a:r>
              <a:rPr lang="fa-IR" sz="2400" dirty="0" smtClean="0">
                <a:solidFill>
                  <a:schemeClr val="accent1">
                    <a:lumMod val="60000"/>
                    <a:lumOff val="40000"/>
                  </a:schemeClr>
                </a:solidFill>
                <a:cs typeface="B Titr" panose="00000700000000000000" pitchFamily="2" charset="-78"/>
              </a:rPr>
              <a:t>2.ایجاد </a:t>
            </a:r>
            <a:r>
              <a:rPr lang="fa-IR" sz="2400" dirty="0">
                <a:solidFill>
                  <a:schemeClr val="accent1">
                    <a:lumMod val="60000"/>
                    <a:lumOff val="40000"/>
                  </a:schemeClr>
                </a:solidFill>
                <a:cs typeface="B Titr" panose="00000700000000000000" pitchFamily="2" charset="-78"/>
              </a:rPr>
              <a:t>مشتریان بالقوه</a:t>
            </a:r>
            <a:r>
              <a:rPr lang="fa-IR" sz="2400" dirty="0" smtClean="0">
                <a:solidFill>
                  <a:schemeClr val="accent1">
                    <a:lumMod val="60000"/>
                    <a:lumOff val="40000"/>
                  </a:schemeClr>
                </a:solidFill>
                <a:cs typeface="B Titr" panose="00000700000000000000" pitchFamily="2" charset="-78"/>
              </a:rPr>
              <a:t>:</a:t>
            </a:r>
          </a:p>
          <a:p>
            <a:pPr marL="0" indent="0">
              <a:buNone/>
            </a:pPr>
            <a:r>
              <a:rPr lang="fa-IR" dirty="0" smtClean="0"/>
              <a:t> تولید </a:t>
            </a:r>
            <a:r>
              <a:rPr lang="fa-IR" dirty="0"/>
              <a:t>مشتریان بالقوه  باعث ایجاد یک رابطه بین مشتریان احتمالی تان می شود. این رابطه به خصوص از طریق ایمیل برقرار می شود. آقای بریان </a:t>
            </a:r>
            <a:r>
              <a:rPr lang="fa-IR" dirty="0" smtClean="0"/>
              <a:t>مسی </a:t>
            </a:r>
            <a:r>
              <a:rPr lang="fa-IR" dirty="0"/>
              <a:t>در یک بررسی نشان داد که برای تبدیل بازدید کننده به مشتری باید از آن ها اجازه گرفت یعنی باید اختیار تمایل به دریافت ایمیل یا عدم تمایل را به آن ها محول کرد.</a:t>
            </a:r>
          </a:p>
          <a:p>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8</a:t>
            </a:fld>
            <a:endParaRPr lang="fa-IR"/>
          </a:p>
        </p:txBody>
      </p:sp>
    </p:spTree>
    <p:extLst>
      <p:ext uri="{BB962C8B-B14F-4D97-AF65-F5344CB8AC3E}">
        <p14:creationId xmlns:p14="http://schemas.microsoft.com/office/powerpoint/2010/main" val="1414310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675" y="1349115"/>
            <a:ext cx="7734925" cy="5051685"/>
          </a:xfrm>
        </p:spPr>
        <p:txBody>
          <a:bodyPr>
            <a:normAutofit/>
          </a:bodyPr>
          <a:lstStyle/>
          <a:p>
            <a:pPr marL="0" indent="0">
              <a:buNone/>
            </a:pPr>
            <a:r>
              <a:rPr lang="fa-IR" dirty="0"/>
              <a:t> </a:t>
            </a:r>
            <a:r>
              <a:rPr lang="fa-IR" sz="2400" dirty="0" smtClean="0">
                <a:solidFill>
                  <a:schemeClr val="accent1">
                    <a:lumMod val="60000"/>
                    <a:lumOff val="40000"/>
                  </a:schemeClr>
                </a:solidFill>
                <a:cs typeface="B Titr" panose="00000700000000000000" pitchFamily="2" charset="-78"/>
              </a:rPr>
              <a:t>3.فروش </a:t>
            </a:r>
          </a:p>
          <a:p>
            <a:pPr marL="0" indent="0">
              <a:buNone/>
            </a:pPr>
            <a:r>
              <a:rPr lang="fa-IR" dirty="0" smtClean="0"/>
              <a:t> فروش </a:t>
            </a:r>
            <a:r>
              <a:rPr lang="fa-IR" dirty="0"/>
              <a:t>محصول یا خدمات یکی از اهداف مهم بازاریابی اینترنتی است. به هر حال بازاریابان این فاکتور سوم را در اولویت کمپین خود قرار می دهند. فروش بی درنگ زمانی که محصول تان به نسبت ارزان می شود و مشتری باید منتظر باشد، بسیار مهم می باشد.</a:t>
            </a:r>
          </a:p>
          <a:p>
            <a:pPr marL="0" indent="0">
              <a:buNone/>
            </a:pPr>
            <a:r>
              <a:rPr lang="fa-IR" dirty="0"/>
              <a:t> </a:t>
            </a:r>
            <a:r>
              <a:rPr lang="fa-IR" sz="2400" dirty="0" smtClean="0">
                <a:solidFill>
                  <a:schemeClr val="accent1">
                    <a:lumMod val="60000"/>
                    <a:lumOff val="40000"/>
                  </a:schemeClr>
                </a:solidFill>
                <a:cs typeface="B Titr" panose="00000700000000000000" pitchFamily="2" charset="-78"/>
              </a:rPr>
              <a:t>4.افزایش </a:t>
            </a:r>
            <a:r>
              <a:rPr lang="fa-IR" sz="2400" dirty="0">
                <a:solidFill>
                  <a:schemeClr val="accent1">
                    <a:lumMod val="60000"/>
                    <a:lumOff val="40000"/>
                  </a:schemeClr>
                </a:solidFill>
                <a:cs typeface="B Titr" panose="00000700000000000000" pitchFamily="2" charset="-78"/>
              </a:rPr>
              <a:t>سطح آگاهی نسبت به </a:t>
            </a:r>
            <a:r>
              <a:rPr lang="fa-IR" sz="2400" dirty="0" smtClean="0">
                <a:solidFill>
                  <a:schemeClr val="accent1">
                    <a:lumMod val="60000"/>
                    <a:lumOff val="40000"/>
                  </a:schemeClr>
                </a:solidFill>
                <a:cs typeface="B Titr" panose="00000700000000000000" pitchFamily="2" charset="-78"/>
              </a:rPr>
              <a:t>برند</a:t>
            </a:r>
          </a:p>
          <a:p>
            <a:pPr marL="0" indent="0">
              <a:buNone/>
            </a:pPr>
            <a:r>
              <a:rPr lang="fa-IR" dirty="0" smtClean="0"/>
              <a:t> اگرچه </a:t>
            </a:r>
            <a:r>
              <a:rPr lang="fa-IR" dirty="0"/>
              <a:t>بازاریابان برند سازی را به عنوان اولویت چهارم در بازاریابی اینترنتی در حوزه موتورهای جستجو معرفی کرده اند، اما میزان اهمیت این موضوع در حال افزایش است. اگر شما در حال فروش محصولی هستید که تنها در فروشگاه ها قابل عرضه است، مانند نوشیدنی، بنزین و مواد شوینده یا اینکه یک کمپین انتخاباتی را هدایت می کنید. برند سازی باید جزو اولویت اول شما باشد.</a:t>
            </a:r>
          </a:p>
          <a:p>
            <a:pPr marL="0" indent="0">
              <a:buNone/>
            </a:pPr>
            <a:r>
              <a:rPr lang="fa-IR" dirty="0"/>
              <a:t>به هر حال ایجاد آگاهی نسبت به برند از طریق تبلیغات کلیکی </a:t>
            </a:r>
            <a:r>
              <a:rPr lang="fa-IR" dirty="0" smtClean="0"/>
              <a:t>کاملا با یک تبلیغات تلویزیونی برند </a:t>
            </a:r>
            <a:r>
              <a:rPr lang="fa-IR" dirty="0"/>
              <a:t>سازی در گذشته متفاوت است. شما باید نوعی ابزار برای اندازه گیری ارزش کمپین بازاریابی اینترنتی خود داشته باشید، برای مثال شاخص اندازه گیری بر مبنای داده ها، اما کمی هم بر مبنای استدلال احساسی خوب باشد!</a:t>
            </a:r>
          </a:p>
          <a:p>
            <a:pPr marL="0" indent="0">
              <a:buNone/>
            </a:pPr>
            <a:endParaRPr lang="fa-IR" dirty="0"/>
          </a:p>
        </p:txBody>
      </p:sp>
      <p:sp>
        <p:nvSpPr>
          <p:cNvPr id="4" name="Slide Number Placeholder 3"/>
          <p:cNvSpPr>
            <a:spLocks noGrp="1"/>
          </p:cNvSpPr>
          <p:nvPr>
            <p:ph type="sldNum" sz="quarter" idx="12"/>
          </p:nvPr>
        </p:nvSpPr>
        <p:spPr/>
        <p:txBody>
          <a:bodyPr/>
          <a:lstStyle/>
          <a:p>
            <a:fld id="{2F4CD351-6A8F-497C-92E2-2A156947B4E9}" type="slidenum">
              <a:rPr lang="fa-IR" smtClean="0"/>
              <a:t>9</a:t>
            </a:fld>
            <a:endParaRPr lang="fa-IR"/>
          </a:p>
        </p:txBody>
      </p:sp>
    </p:spTree>
    <p:extLst>
      <p:ext uri="{BB962C8B-B14F-4D97-AF65-F5344CB8AC3E}">
        <p14:creationId xmlns:p14="http://schemas.microsoft.com/office/powerpoint/2010/main" val="3288481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360</TotalTime>
  <Words>4489</Words>
  <Application>Microsoft Office PowerPoint</Application>
  <PresentationFormat>On-screen Show (4:3)</PresentationFormat>
  <Paragraphs>319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Ion</vt:lpstr>
      <vt:lpstr>PowerPoint Presentation</vt:lpstr>
      <vt:lpstr>PowerPoint Presentation</vt:lpstr>
      <vt:lpstr> بازاریابی موتورهای جستجو چیست؟  بازاریابی موتورهای جستجو(SEM)، شکلی از بازاریابی اینترنتی است که شامل فعالیت های ترویجی به منظور افزایش امکان دیده شدن وبسایت در صفحات نتایج موتورهای جستجوی از طریق بهینه سازی و تبلیغات می شود. SEM ممکن است از بهینه سازی وبسایت (سئو)، که شامل طراحی مجدد یا بهبود محتوای سایت می شود، و یا از خدمات تبلیغات کلیکی (pay per click: ppc)استفاده نماید تا جایگاه بالاتری در نتایج جستجوها کسب نماید. به عبارت دیگر، بازاریابی موتورهای جستجو، عبارتی کلی می باشد که شامل تبلیغات کلیکی و بهینه سازی سایت می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چگونه کلمات کلیدی خود را انتخاب کنیم!!؟؟  با هدف افزایش فروش آنلاین، باید هویت مشتری ایده آل خود را بشناسید. همان طور که در فصل گذشته درباره ی ایجاد پرسنا صحبت کردیم مشتریان به بسته های فروش کلی جذب نمی شوند. بررسی و ایجاد پرسنا یک قدم بزرگ برای تبدیل بازدیدکننده به مشتری واقعی است.  شناخت نحوه ی جستجو توسط افراد:  مهمترین کاری که شما می توانید برای شناسایی مشتریان خود انجام دهید شناخت نحوه ی جستجو توسط مشتری است. شناخت تیپ شخصیتی به شما در درک عباراتی که برای جستجوی محصول شما انجام می شود کمک می کند. این نکته اهمیت فوق العاده ای در فروش آنلاین دارد: کاربران اینترنت از کلمات و عبارات ًخاصی برای جستجو استفاده می کنند. . آن ها مخصوصا از اسم برند شما یا محصول یا خدمات شما استفاده نمی کنند. مسئولیت شما پیدا کردن کلماتی است که توسط یک کاربر اینترنت جستجو می شود و منجر به پیدا کردن برند شما می گردد.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منبع: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Javad</dc:creator>
  <cp:lastModifiedBy>student</cp:lastModifiedBy>
  <cp:revision>100</cp:revision>
  <dcterms:created xsi:type="dcterms:W3CDTF">2015-11-13T15:10:38Z</dcterms:created>
  <dcterms:modified xsi:type="dcterms:W3CDTF">2015-11-16T09:00:21Z</dcterms:modified>
</cp:coreProperties>
</file>